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353" r:id="rId3"/>
    <p:sldId id="354" r:id="rId4"/>
    <p:sldId id="390" r:id="rId5"/>
    <p:sldId id="391" r:id="rId6"/>
    <p:sldId id="392" r:id="rId7"/>
    <p:sldId id="463" r:id="rId8"/>
    <p:sldId id="394" r:id="rId9"/>
    <p:sldId id="464" r:id="rId10"/>
    <p:sldId id="465" r:id="rId11"/>
    <p:sldId id="466" r:id="rId12"/>
    <p:sldId id="493" r:id="rId13"/>
    <p:sldId id="494" r:id="rId14"/>
    <p:sldId id="495" r:id="rId15"/>
    <p:sldId id="468" r:id="rId16"/>
    <p:sldId id="467" r:id="rId17"/>
    <p:sldId id="482" r:id="rId18"/>
    <p:sldId id="483" r:id="rId19"/>
    <p:sldId id="484" r:id="rId20"/>
    <p:sldId id="497" r:id="rId21"/>
    <p:sldId id="498" r:id="rId22"/>
    <p:sldId id="499" r:id="rId23"/>
    <p:sldId id="500" r:id="rId24"/>
    <p:sldId id="501" r:id="rId25"/>
    <p:sldId id="502" r:id="rId26"/>
    <p:sldId id="496" r:id="rId27"/>
    <p:sldId id="486" r:id="rId28"/>
    <p:sldId id="487" r:id="rId29"/>
    <p:sldId id="488" r:id="rId30"/>
    <p:sldId id="503" r:id="rId31"/>
    <p:sldId id="504" r:id="rId32"/>
    <p:sldId id="505" r:id="rId33"/>
    <p:sldId id="506" r:id="rId34"/>
    <p:sldId id="507" r:id="rId35"/>
    <p:sldId id="508" r:id="rId36"/>
    <p:sldId id="489" r:id="rId37"/>
    <p:sldId id="509" r:id="rId38"/>
    <p:sldId id="510" r:id="rId39"/>
    <p:sldId id="511" r:id="rId40"/>
    <p:sldId id="512" r:id="rId41"/>
    <p:sldId id="513" r:id="rId42"/>
    <p:sldId id="514" r:id="rId43"/>
    <p:sldId id="491" r:id="rId44"/>
    <p:sldId id="515" r:id="rId45"/>
    <p:sldId id="516" r:id="rId46"/>
    <p:sldId id="517" r:id="rId47"/>
    <p:sldId id="518" r:id="rId48"/>
    <p:sldId id="519" r:id="rId49"/>
    <p:sldId id="520" r:id="rId50"/>
    <p:sldId id="485" r:id="rId51"/>
    <p:sldId id="474" r:id="rId52"/>
    <p:sldId id="395" r:id="rId53"/>
    <p:sldId id="454" r:id="rId54"/>
    <p:sldId id="469" r:id="rId55"/>
    <p:sldId id="470" r:id="rId56"/>
    <p:sldId id="471" r:id="rId57"/>
    <p:sldId id="472" r:id="rId58"/>
    <p:sldId id="473" r:id="rId59"/>
    <p:sldId id="475" r:id="rId60"/>
    <p:sldId id="476" r:id="rId61"/>
    <p:sldId id="477" r:id="rId62"/>
    <p:sldId id="478" r:id="rId63"/>
    <p:sldId id="479" r:id="rId64"/>
    <p:sldId id="481" r:id="rId65"/>
    <p:sldId id="480"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smtClean="0">
              <a:latin typeface="Candara" panose="020E0502030303020204" pitchFamily="34" charset="0"/>
            </a:rPr>
            <a:t>High amounts of risk and uncertainty</a:t>
          </a:r>
          <a:endParaRPr lang="en-US">
            <a:latin typeface="Candara" panose="020E0502030303020204" pitchFamily="34" charset="0"/>
          </a:endParaRP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smtClean="0">
              <a:latin typeface="Candara" panose="020E0502030303020204" pitchFamily="34" charset="0"/>
            </a:rPr>
            <a:t>Not a good model fro complex and objec-oriented projects</a:t>
          </a:r>
          <a:endParaRPr lang="en-US">
            <a:latin typeface="Candara" panose="020E0502030303020204" pitchFamily="34" charset="0"/>
          </a:endParaRP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smtClean="0">
              <a:latin typeface="Candara" panose="020E0502030303020204" pitchFamily="34" charset="0"/>
            </a:rPr>
            <a:t>Not suitable for the projects where requirements are at moderate to hgih risk of changing</a:t>
          </a:r>
          <a:endParaRPr lang="en-US">
            <a:latin typeface="Candara" panose="020E0502030303020204" pitchFamily="34" charset="0"/>
          </a:endParaRP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smtClean="0">
              <a:latin typeface="Candara" panose="020E0502030303020204" pitchFamily="34" charset="0"/>
            </a:rPr>
            <a:t>No working software is produced until late during the lifecycle</a:t>
          </a:r>
          <a:endParaRPr lang="en-US">
            <a:latin typeface="Candara" panose="020E0502030303020204" pitchFamily="34" charset="0"/>
          </a:endParaRP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smtClean="0">
              <a:latin typeface="Candara" panose="020E0502030303020204" pitchFamily="34" charset="0"/>
            </a:rPr>
            <a:t>Once an application is in the testing stage, it is very difficult to go back and change something</a:t>
          </a:r>
          <a:endParaRPr lang="en-US">
            <a:latin typeface="Candara" panose="020E0502030303020204" pitchFamily="34" charset="0"/>
          </a:endParaRP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High amounts of risk and uncertainty</a:t>
          </a:r>
          <a:endParaRPr lang="en-US" sz="2000" kern="1200">
            <a:latin typeface="Candara" panose="020E0502030303020204" pitchFamily="34" charset="0"/>
          </a:endParaRP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Not a good model fro complex and objec-oriented projects</a:t>
          </a:r>
          <a:endParaRPr lang="en-US" sz="2000" kern="1200">
            <a:latin typeface="Candara" panose="020E0502030303020204" pitchFamily="34" charset="0"/>
          </a:endParaRP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Not suitable for the projects where requirements are at moderate to hgih risk of changing</a:t>
          </a:r>
          <a:endParaRPr lang="en-US" sz="2000" kern="1200">
            <a:latin typeface="Candara" panose="020E0502030303020204" pitchFamily="34" charset="0"/>
          </a:endParaRP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No working software is produced until late during the lifecycle</a:t>
          </a:r>
          <a:endParaRPr lang="en-US" sz="2000" kern="1200">
            <a:latin typeface="Candara" panose="020E0502030303020204" pitchFamily="34" charset="0"/>
          </a:endParaRP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smtClean="0">
              <a:latin typeface="Candara" panose="020E0502030303020204" pitchFamily="34" charset="0"/>
            </a:rPr>
            <a:t>Once an application is in the testing stage, it is very difficult to go back and change something</a:t>
          </a:r>
          <a:endParaRPr lang="en-US" sz="2000" kern="1200">
            <a:latin typeface="Candara" panose="020E0502030303020204" pitchFamily="34" charset="0"/>
          </a:endParaRP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3/20/2022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en.wikipedia.org/wiki/France" TargetMode="External"/><Relationship Id="rId7" Type="http://schemas.openxmlformats.org/officeDocument/2006/relationships/hyperlink" Target="http://en.wikipedia.org/wiki/French_Guiana"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en.wikipedia.org/wiki/Kourou" TargetMode="External"/><Relationship Id="rId5" Type="http://schemas.openxmlformats.org/officeDocument/2006/relationships/hyperlink" Target="http://en.wikipedia.org/wiki/Spaceport" TargetMode="External"/><Relationship Id="rId4" Type="http://schemas.openxmlformats.org/officeDocument/2006/relationships/hyperlink" Target="http://en.wikipedia.org/wiki/European_Unio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r>
              <a:rPr lang="en-US" dirty="0">
                <a:latin typeface="+mn-lt"/>
                <a:ea typeface="+mn-ea"/>
                <a:cs typeface="+mn-cs"/>
              </a:rPr>
              <a:t>The </a:t>
            </a:r>
            <a:r>
              <a:rPr lang="en-US" b="1" dirty="0">
                <a:latin typeface="+mn-lt"/>
                <a:ea typeface="+mn-ea"/>
                <a:cs typeface="+mn-cs"/>
              </a:rPr>
              <a:t>Guiana Space Centre</a:t>
            </a:r>
            <a:r>
              <a:rPr lang="en-US" dirty="0">
                <a:latin typeface="+mn-lt"/>
                <a:ea typeface="+mn-ea"/>
                <a:cs typeface="+mn-cs"/>
              </a:rPr>
              <a:t> or, more commonly, </a:t>
            </a:r>
            <a:r>
              <a:rPr lang="en-US" b="1" dirty="0">
                <a:latin typeface="+mn-lt"/>
                <a:ea typeface="+mn-ea"/>
                <a:cs typeface="+mn-cs"/>
              </a:rPr>
              <a:t>Centre spatial guyanais</a:t>
            </a:r>
            <a:r>
              <a:rPr lang="en-US" dirty="0">
                <a:latin typeface="+mn-lt"/>
                <a:ea typeface="+mn-ea"/>
                <a:cs typeface="+mn-cs"/>
              </a:rPr>
              <a:t> (CSG) is a </a:t>
            </a:r>
            <a:r>
              <a:rPr lang="en-US" dirty="0">
                <a:latin typeface="+mn-lt"/>
                <a:ea typeface="+mn-ea"/>
                <a:cs typeface="+mn-cs"/>
                <a:hlinkClick r:id="rId3"/>
              </a:rPr>
              <a:t>French and </a:t>
            </a:r>
            <a:r>
              <a:rPr lang="en-US" dirty="0">
                <a:latin typeface="+mn-lt"/>
                <a:ea typeface="+mn-ea"/>
                <a:cs typeface="+mn-cs"/>
                <a:hlinkClick r:id="rId4"/>
              </a:rPr>
              <a:t>European </a:t>
            </a:r>
            <a:r>
              <a:rPr lang="en-US" dirty="0">
                <a:latin typeface="+mn-lt"/>
                <a:ea typeface="+mn-ea"/>
                <a:cs typeface="+mn-cs"/>
                <a:hlinkClick r:id="rId5"/>
              </a:rPr>
              <a:t>spaceport near </a:t>
            </a:r>
            <a:r>
              <a:rPr lang="en-US" dirty="0">
                <a:latin typeface="+mn-lt"/>
                <a:ea typeface="+mn-ea"/>
                <a:cs typeface="+mn-cs"/>
                <a:hlinkClick r:id="rId6"/>
              </a:rPr>
              <a:t>Kourou in </a:t>
            </a:r>
            <a:r>
              <a:rPr lang="en-US" dirty="0">
                <a:latin typeface="+mn-lt"/>
                <a:ea typeface="+mn-ea"/>
                <a:cs typeface="+mn-cs"/>
                <a:hlinkClick r:id="rId7"/>
              </a:rPr>
              <a:t>French Guiana.</a:t>
            </a:r>
            <a:endParaRPr lang="en-US" dirty="0">
              <a:latin typeface="+mn-lt"/>
              <a:ea typeface="+mn-ea"/>
              <a:cs typeface="+mn-cs"/>
            </a:endParaRPr>
          </a:p>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52</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54</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39938" name="Rectangle 3"/>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55</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EC4D037-51CD-4014-8E96-1ABBDED7F93C}"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F204FD-CDDA-4B36-9FDC-EF6DD830AE4F}"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DF061AD-3811-436D-BBA8-132BF751594D}"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8DF7E5C-1161-47A1-8AC6-18945B9BEBA0}" type="datetime1">
              <a:rPr lang="en-US" smtClean="0"/>
              <a:t>3/20/2022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86E040-F4E6-4A4D-B802-0005D490FDAB}" type="datetime1">
              <a:rPr lang="en-US" smtClean="0"/>
              <a:t>3/20/2022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0368994-1DCB-4CDE-BE7E-59EE4EA88F30}" type="datetime1">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08FB147-8385-4AF2-9AB4-387963C8D459}" type="datetime1">
              <a:rPr lang="en-US" smtClean="0"/>
              <a:t>3/20/2022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CFBB0D-F33D-4BBF-8A2D-8B991F1B795F}" type="datetime1">
              <a:rPr lang="en-US" smtClean="0"/>
              <a:t>3/20/2022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smtClean="0"/>
              <a:t>Click to edit Master title style</a:t>
            </a:r>
            <a:endParaRPr lang="en-US"/>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3/20/2022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048CB-3718-4552-A25B-7813FDCD6027}" type="datetime1">
              <a:rPr lang="en-US" smtClean="0"/>
              <a:t>3/20/2022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0B94DF85-EBCC-4A6E-AD4E-084D7C635BAB}" type="datetime1">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1321324-37F2-431E-AA35-CD42361AB766}" type="datetime1">
              <a:rPr lang="en-US" smtClean="0"/>
              <a:t>3/20/2022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B1E27-132B-4866-A24A-A3AD0C1B3520}" type="datetime1">
              <a:rPr lang="en-US" smtClean="0"/>
              <a:t>3/20/2022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5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smtClean="0"/>
              <a:t>SE489</a:t>
            </a:r>
            <a:r>
              <a:rPr lang="en-US" dirty="0"/>
              <a:t>: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Agile</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10</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is DevOps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DevOps?</a:t>
            </a:r>
            <a:endParaRPr lang="en-US" dirty="0"/>
          </a:p>
        </p:txBody>
      </p:sp>
      <p:sp>
        <p:nvSpPr>
          <p:cNvPr id="3" name="Content Placeholder 2"/>
          <p:cNvSpPr>
            <a:spLocks noGrp="1"/>
          </p:cNvSpPr>
          <p:nvPr>
            <p:ph idx="1"/>
          </p:nvPr>
        </p:nvSpPr>
        <p:spPr/>
        <p:txBody>
          <a:bodyPr>
            <a:normAutofit/>
          </a:bodyPr>
          <a:lstStyle/>
          <a:p>
            <a:r>
              <a:rPr lang="en-US" dirty="0"/>
              <a:t>DevOps </a:t>
            </a:r>
            <a:r>
              <a:rPr lang="en-US" dirty="0" smtClean="0"/>
              <a:t>enables </a:t>
            </a:r>
            <a:r>
              <a:rPr lang="en-US" dirty="0"/>
              <a:t>us to simultaneously </a:t>
            </a:r>
            <a:r>
              <a:rPr lang="en-US" dirty="0" smtClean="0"/>
              <a:t>improve:</a:t>
            </a:r>
          </a:p>
          <a:p>
            <a:pPr lvl="1"/>
            <a:r>
              <a:rPr lang="en-US" dirty="0" smtClean="0"/>
              <a:t>Organizational performance</a:t>
            </a:r>
          </a:p>
          <a:p>
            <a:pPr lvl="1"/>
            <a:r>
              <a:rPr lang="en-US" dirty="0" smtClean="0"/>
              <a:t>Achieve </a:t>
            </a:r>
            <a:r>
              <a:rPr lang="en-US" dirty="0"/>
              <a:t>the goals of all the various functional technology roles (e.g., Development, QA, IT Operations, </a:t>
            </a:r>
            <a:r>
              <a:rPr lang="en-US" dirty="0" err="1" smtClean="0"/>
              <a:t>Infosec</a:t>
            </a:r>
            <a:r>
              <a:rPr lang="en-US" dirty="0" smtClean="0"/>
              <a:t>)</a:t>
            </a:r>
          </a:p>
          <a:p>
            <a:pPr lvl="1"/>
            <a:r>
              <a:rPr lang="en-US" dirty="0" smtClean="0"/>
              <a:t>Improve </a:t>
            </a:r>
            <a:r>
              <a:rPr lang="en-US" dirty="0"/>
              <a:t>the human </a:t>
            </a:r>
            <a:r>
              <a:rPr lang="en-US" dirty="0" smtClean="0"/>
              <a:t>condition</a:t>
            </a:r>
          </a:p>
          <a:p>
            <a:r>
              <a:rPr lang="en-US" dirty="0"/>
              <a:t>DevOps shows us that when we have the right architecture, the right technical practices, and the right cultural </a:t>
            </a:r>
            <a:r>
              <a:rPr lang="en-US" dirty="0" smtClean="0"/>
              <a:t>norms:</a:t>
            </a:r>
          </a:p>
          <a:p>
            <a:pPr lvl="1"/>
            <a:r>
              <a:rPr lang="en-US" dirty="0" smtClean="0"/>
              <a:t>Small </a:t>
            </a:r>
            <a:r>
              <a:rPr lang="en-US" dirty="0"/>
              <a:t>teams of developers are able to quickly, safely, and independently develop, integrate, test, and deploy changes into production. </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12</a:t>
            </a:fld>
            <a:endParaRPr lang="en-US" dirty="0"/>
          </a:p>
        </p:txBody>
      </p:sp>
    </p:spTree>
    <p:extLst>
      <p:ext uri="{BB962C8B-B14F-4D97-AF65-F5344CB8AC3E}">
        <p14:creationId xmlns:p14="http://schemas.microsoft.com/office/powerpoint/2010/main" val="1884330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a:t>
            </a:r>
            <a:endParaRPr lang="en-US" dirty="0"/>
          </a:p>
        </p:txBody>
      </p:sp>
      <p:sp>
        <p:nvSpPr>
          <p:cNvPr id="3" name="Content Placeholder 2"/>
          <p:cNvSpPr>
            <a:spLocks noGrp="1"/>
          </p:cNvSpPr>
          <p:nvPr>
            <p:ph idx="1"/>
          </p:nvPr>
        </p:nvSpPr>
        <p:spPr/>
        <p:txBody>
          <a:bodyPr>
            <a:normAutofit/>
          </a:bodyPr>
          <a:lstStyle/>
          <a:p>
            <a:r>
              <a:rPr lang="en-US" dirty="0" smtClean="0"/>
              <a:t>High-performing </a:t>
            </a:r>
            <a:r>
              <a:rPr lang="en-US" dirty="0"/>
              <a:t>organizations using DevOps practices were outperforming their non–high performing peers in the following areas:</a:t>
            </a:r>
          </a:p>
          <a:p>
            <a:pPr lvl="1"/>
            <a:r>
              <a:rPr lang="en-US" dirty="0" smtClean="0"/>
              <a:t>Throughput </a:t>
            </a:r>
            <a:r>
              <a:rPr lang="en-US" dirty="0"/>
              <a:t>metrics</a:t>
            </a:r>
          </a:p>
          <a:p>
            <a:pPr lvl="1"/>
            <a:r>
              <a:rPr lang="en-US" dirty="0"/>
              <a:t>Code and change deployments (thirty times more frequent)</a:t>
            </a:r>
          </a:p>
          <a:p>
            <a:pPr lvl="1"/>
            <a:r>
              <a:rPr lang="en-US" dirty="0"/>
              <a:t>Code and change deployment lead time (two hundred times faster)</a:t>
            </a:r>
          </a:p>
          <a:p>
            <a:pPr lvl="1"/>
            <a:r>
              <a:rPr lang="en-US" dirty="0"/>
              <a:t>Reliability metrics</a:t>
            </a:r>
          </a:p>
          <a:p>
            <a:pPr lvl="1"/>
            <a:r>
              <a:rPr lang="en-US" dirty="0"/>
              <a:t>Production deployments (sixty times higher change success rate)</a:t>
            </a:r>
          </a:p>
          <a:p>
            <a:pPr lvl="1"/>
            <a:r>
              <a:rPr lang="en-US" dirty="0"/>
              <a:t>Mean time to restore service (168 times faster)</a:t>
            </a:r>
          </a:p>
          <a:p>
            <a:pPr lvl="1"/>
            <a:r>
              <a:rPr lang="en-US" dirty="0"/>
              <a:t>Organizational performance metrics</a:t>
            </a:r>
          </a:p>
          <a:p>
            <a:pPr lvl="1"/>
            <a:r>
              <a:rPr lang="en-US" dirty="0"/>
              <a:t>Productivity, market share, and profitability goals (two times more likely to exceed)</a:t>
            </a:r>
          </a:p>
          <a:p>
            <a:pPr lvl="1"/>
            <a:r>
              <a:rPr lang="en-US" dirty="0"/>
              <a:t>Market capitalization growth (50% higher over three years)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3890653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a:t>
            </a:r>
            <a:r>
              <a:rPr lang="en-US" dirty="0" err="1" smtClean="0"/>
              <a:t>Benifits</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pic>
        <p:nvPicPr>
          <p:cNvPr id="1026" name="Picture 2" descr="Most important DevOps benefits"/>
          <p:cNvPicPr>
            <a:picLocks noChangeAspect="1" noChangeArrowheads="1"/>
          </p:cNvPicPr>
          <p:nvPr/>
        </p:nvPicPr>
        <p:blipFill rotWithShape="1">
          <a:blip r:embed="rId2">
            <a:extLst>
              <a:ext uri="{28A0092B-C50C-407E-A947-70E740481C1C}">
                <a14:useLocalDpi xmlns:a14="http://schemas.microsoft.com/office/drawing/2010/main" val="0"/>
              </a:ext>
            </a:extLst>
          </a:blip>
          <a:srcRect l="9944" t="14549" r="2706" b="7273"/>
          <a:stretch/>
        </p:blipFill>
        <p:spPr bwMode="auto">
          <a:xfrm>
            <a:off x="3177765" y="1207300"/>
            <a:ext cx="5508793" cy="530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t>
            </a:r>
            <a:r>
              <a:rPr lang="en-US" dirty="0"/>
              <a:t>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15</a:t>
            </a:fld>
            <a:endParaRPr lang="en-US"/>
          </a:p>
        </p:txBody>
      </p:sp>
    </p:spTree>
    <p:extLst>
      <p:ext uri="{BB962C8B-B14F-4D97-AF65-F5344CB8AC3E}">
        <p14:creationId xmlns:p14="http://schemas.microsoft.com/office/powerpoint/2010/main" val="58556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DevOps?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a:t>
            </a:r>
            <a:r>
              <a:rPr lang="en-US" dirty="0" smtClean="0"/>
              <a:t>components</a:t>
            </a:r>
          </a:p>
          <a:p>
            <a:pPr lvl="1"/>
            <a:r>
              <a:rPr lang="en-US" dirty="0" smtClean="0"/>
              <a:t>Development</a:t>
            </a:r>
          </a:p>
          <a:p>
            <a:pPr lvl="1"/>
            <a:r>
              <a:rPr lang="en-US" dirty="0" smtClean="0"/>
              <a:t>Quality assurance</a:t>
            </a:r>
          </a:p>
          <a:p>
            <a:pPr lvl="1"/>
            <a:r>
              <a:rPr lang="en-US" dirty="0" smtClean="0"/>
              <a:t>Operations</a:t>
            </a:r>
            <a:r>
              <a:rPr lang="en-US" dirty="0"/>
              <a:t>. </a:t>
            </a:r>
            <a:endParaRPr lang="en-US" dirty="0" smtClean="0"/>
          </a:p>
          <a:p>
            <a:r>
              <a:rPr lang="en-US" dirty="0" smtClean="0"/>
              <a:t>It </a:t>
            </a:r>
            <a:r>
              <a:rPr lang="en-US" dirty="0"/>
              <a:t>is a natural extension of Agile methodology that facilitates end-to-end responsibility, cross-functional components, and collaboration.</a:t>
            </a:r>
          </a:p>
          <a:p>
            <a:r>
              <a:rPr lang="en-US" dirty="0" smtClean="0"/>
              <a:t>DevOps </a:t>
            </a:r>
            <a:r>
              <a:rPr lang="en-US" dirty="0"/>
              <a:t>is a set of practices that help teams build, test, and deploy new software more efficiently and accelerate the bug elimination process</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spTree>
    <p:extLst>
      <p:ext uri="{BB962C8B-B14F-4D97-AF65-F5344CB8AC3E}">
        <p14:creationId xmlns:p14="http://schemas.microsoft.com/office/powerpoint/2010/main" val="3816560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smtClean="0"/>
              <a:t>It </a:t>
            </a:r>
            <a:r>
              <a:rPr lang="en-US" dirty="0"/>
              <a:t>is the first step in making your organization DevOps-rich.</a:t>
            </a:r>
          </a:p>
          <a:p>
            <a:pPr lvl="1"/>
            <a:r>
              <a:rPr lang="en-US" dirty="0"/>
              <a:t>By creating a more efficient workflow, DevOps helps in keeping everything monitored and reported</a:t>
            </a:r>
            <a:r>
              <a:rPr lang="en-US" dirty="0" smtClean="0"/>
              <a:t>.</a:t>
            </a:r>
          </a:p>
          <a:p>
            <a:r>
              <a:rPr lang="en-US" dirty="0" smtClean="0"/>
              <a:t>Tools:</a:t>
            </a:r>
          </a:p>
          <a:p>
            <a:pPr lvl="1"/>
            <a:r>
              <a:rPr lang="en-US" dirty="0" smtClean="0"/>
              <a:t>DevOps </a:t>
            </a:r>
            <a:r>
              <a:rPr lang="en-US" dirty="0"/>
              <a:t>culture is all about automation and increased </a:t>
            </a:r>
            <a:r>
              <a:rPr lang="en-US" dirty="0" smtClean="0"/>
              <a:t>collaboration</a:t>
            </a:r>
            <a:endParaRPr lang="en-US" dirty="0"/>
          </a:p>
          <a:p>
            <a:r>
              <a:rPr lang="en-US" dirty="0"/>
              <a:t>Culture:</a:t>
            </a:r>
          </a:p>
          <a:p>
            <a:pPr lvl="1"/>
            <a:r>
              <a:rPr lang="en-US" dirty="0" smtClean="0"/>
              <a:t>DevOps </a:t>
            </a:r>
            <a:r>
              <a:rPr lang="en-US" dirty="0"/>
              <a:t>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a:lnSpc>
                <a:spcPct val="150000"/>
              </a:lnSpc>
            </a:pPr>
            <a:r>
              <a:rPr lang="en-US" dirty="0"/>
              <a:t>Why </a:t>
            </a:r>
            <a:r>
              <a:rPr lang="en-US" dirty="0" smtClean="0"/>
              <a:t>DevOps?</a:t>
            </a:r>
          </a:p>
          <a:p>
            <a:pPr>
              <a:lnSpc>
                <a:spcPct val="150000"/>
              </a:lnSpc>
            </a:pPr>
            <a:r>
              <a:rPr lang="en-US" dirty="0" smtClean="0"/>
              <a:t>What is DevOps</a:t>
            </a:r>
            <a:r>
              <a:rPr lang="en-US" dirty="0" smtClean="0"/>
              <a:t>?</a:t>
            </a:r>
          </a:p>
          <a:p>
            <a:pPr>
              <a:lnSpc>
                <a:spcPct val="150000"/>
              </a:lnSpc>
            </a:pPr>
            <a:r>
              <a:rPr lang="en-US" dirty="0"/>
              <a:t>DevOps: The Three Way</a:t>
            </a:r>
            <a:endParaRPr lang="en-US" dirty="0" smtClean="0"/>
          </a:p>
          <a:p>
            <a:pPr>
              <a:lnSpc>
                <a:spcPct val="150000"/>
              </a:lnSpc>
            </a:pPr>
            <a:r>
              <a:rPr lang="en-US" dirty="0"/>
              <a:t>DevOps Stages and </a:t>
            </a:r>
            <a:r>
              <a:rPr lang="en-US" dirty="0" smtClean="0"/>
              <a:t>Tools</a:t>
            </a:r>
          </a:p>
          <a:p>
            <a:pPr>
              <a:lnSpc>
                <a:spcPct val="150000"/>
              </a:lnSpc>
            </a:pPr>
            <a:r>
              <a:rPr lang="en-US" dirty="0" smtClean="0"/>
              <a:t>DevOps Use Case</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AA1E-57E4-468E-BCD9-88345FA959CA}"/>
              </a:ext>
            </a:extLst>
          </p:cNvPr>
          <p:cNvSpPr>
            <a:spLocks noGrp="1"/>
          </p:cNvSpPr>
          <p:nvPr>
            <p:ph type="title"/>
          </p:nvPr>
        </p:nvSpPr>
        <p:spPr/>
        <p:txBody>
          <a:bodyPr/>
          <a:lstStyle/>
          <a:p>
            <a:r>
              <a:rPr lang="en-US" dirty="0"/>
              <a:t>Agile, </a:t>
            </a:r>
            <a:r>
              <a:rPr lang="en-US" dirty="0" smtClean="0"/>
              <a:t>Cont. Delivery</a:t>
            </a:r>
            <a:r>
              <a:rPr lang="en-US" dirty="0"/>
              <a:t>, and the Three Way</a:t>
            </a:r>
          </a:p>
        </p:txBody>
      </p:sp>
      <p:sp>
        <p:nvSpPr>
          <p:cNvPr id="3" name="Content Placeholder 2">
            <a:extLst>
              <a:ext uri="{FF2B5EF4-FFF2-40B4-BE49-F238E27FC236}">
                <a16:creationId xmlns:a16="http://schemas.microsoft.com/office/drawing/2014/main" id="{EC82A812-237D-460B-A13E-D5DC44CA5CCB}"/>
              </a:ext>
            </a:extLst>
          </p:cNvPr>
          <p:cNvSpPr>
            <a:spLocks noGrp="1"/>
          </p:cNvSpPr>
          <p:nvPr>
            <p:ph idx="1"/>
          </p:nvPr>
        </p:nvSpPr>
        <p:spPr/>
        <p:txBody>
          <a:bodyPr>
            <a:normAutofit lnSpcReduction="10000"/>
          </a:bodyPr>
          <a:lstStyle/>
          <a:p>
            <a:r>
              <a:rPr lang="en-US" dirty="0"/>
              <a:t>The Manufacturing Value Stream</a:t>
            </a:r>
          </a:p>
          <a:p>
            <a:pPr lvl="1"/>
            <a:r>
              <a:rPr lang="en-US" dirty="0"/>
              <a:t>The sequence of activities an organization undertakes to deliver upon a customer request.</a:t>
            </a:r>
          </a:p>
          <a:p>
            <a:r>
              <a:rPr lang="en-US" dirty="0"/>
              <a:t>The Technology Value Stream</a:t>
            </a:r>
          </a:p>
          <a:p>
            <a:pPr lvl="1"/>
            <a:r>
              <a:rPr lang="en-US" dirty="0"/>
              <a:t>The process required to convert a business hypothesis into a technology enabled service that delivers value to the customer.</a:t>
            </a:r>
          </a:p>
          <a:p>
            <a:r>
              <a:rPr lang="en-US" dirty="0"/>
              <a:t>Focus on Deployment Lead Time</a:t>
            </a:r>
          </a:p>
          <a:p>
            <a:pPr lvl="1"/>
            <a:r>
              <a:rPr lang="en-US" dirty="0"/>
              <a:t>From checking a change into version control to successfully running in production, providing value to the customer and generating useful feedback and telemetry.</a:t>
            </a:r>
          </a:p>
          <a:p>
            <a:r>
              <a:rPr lang="en-US" dirty="0"/>
              <a:t>Observing (%C/A) As a Measure of Rework</a:t>
            </a:r>
          </a:p>
          <a:p>
            <a:pPr lvl="1"/>
            <a:r>
              <a:rPr lang="en-US" dirty="0"/>
              <a:t>Asking downstream customers what percentage of the time they receive work that is ‘usable as 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1728132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6426-2778-4523-B471-BCD3BC3A7FB3}"/>
              </a:ext>
            </a:extLst>
          </p:cNvPr>
          <p:cNvSpPr>
            <a:spLocks noGrp="1"/>
          </p:cNvSpPr>
          <p:nvPr>
            <p:ph type="title"/>
          </p:nvPr>
        </p:nvSpPr>
        <p:spPr/>
        <p:txBody>
          <a:bodyPr/>
          <a:lstStyle/>
          <a:p>
            <a:r>
              <a:rPr lang="en-US" dirty="0"/>
              <a:t>The Manufacturing Value Stream</a:t>
            </a:r>
          </a:p>
        </p:txBody>
      </p:sp>
      <p:sp>
        <p:nvSpPr>
          <p:cNvPr id="3" name="Content Placeholder 2">
            <a:extLst>
              <a:ext uri="{FF2B5EF4-FFF2-40B4-BE49-F238E27FC236}">
                <a16:creationId xmlns:a16="http://schemas.microsoft.com/office/drawing/2014/main" id="{751CD5AD-10FC-4A6B-909A-DD8AAF43E8D9}"/>
              </a:ext>
            </a:extLst>
          </p:cNvPr>
          <p:cNvSpPr>
            <a:spLocks noGrp="1"/>
          </p:cNvSpPr>
          <p:nvPr>
            <p:ph idx="1"/>
          </p:nvPr>
        </p:nvSpPr>
        <p:spPr/>
        <p:txBody>
          <a:bodyPr/>
          <a:lstStyle/>
          <a:p>
            <a:r>
              <a:rPr lang="en-US" dirty="0"/>
              <a:t>“the sequence of activities an organization undertakes to deliver upon a customer request,” or </a:t>
            </a:r>
            <a:endParaRPr lang="en-US" dirty="0" smtClean="0"/>
          </a:p>
          <a:p>
            <a:r>
              <a:rPr lang="en-US" dirty="0" smtClean="0"/>
              <a:t>“</a:t>
            </a:r>
            <a:r>
              <a:rPr lang="en-US" dirty="0"/>
              <a:t>the sequence of activities required to design, produce, and deliver a good or service to a customer, including the dual flows of information and material.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66" y="3498585"/>
            <a:ext cx="5187134" cy="2853966"/>
          </a:xfrm>
          <a:prstGeom prst="rect">
            <a:avLst/>
          </a:prstGeom>
        </p:spPr>
      </p:pic>
    </p:spTree>
    <p:extLst>
      <p:ext uri="{BB962C8B-B14F-4D97-AF65-F5344CB8AC3E}">
        <p14:creationId xmlns:p14="http://schemas.microsoft.com/office/powerpoint/2010/main" val="1171877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0A6-F028-433F-B6E2-765CD7DEC62D}"/>
              </a:ext>
            </a:extLst>
          </p:cNvPr>
          <p:cNvSpPr>
            <a:spLocks noGrp="1"/>
          </p:cNvSpPr>
          <p:nvPr>
            <p:ph type="title"/>
          </p:nvPr>
        </p:nvSpPr>
        <p:spPr/>
        <p:txBody>
          <a:bodyPr/>
          <a:lstStyle/>
          <a:p>
            <a:r>
              <a:rPr lang="en-US" dirty="0"/>
              <a:t>The Technology Value Stream</a:t>
            </a:r>
          </a:p>
        </p:txBody>
      </p:sp>
      <p:sp>
        <p:nvSpPr>
          <p:cNvPr id="3" name="Content Placeholder 2">
            <a:extLst>
              <a:ext uri="{FF2B5EF4-FFF2-40B4-BE49-F238E27FC236}">
                <a16:creationId xmlns:a16="http://schemas.microsoft.com/office/drawing/2014/main" id="{EB7F223C-C360-4BB9-B4A9-252EE08D1B0C}"/>
              </a:ext>
            </a:extLst>
          </p:cNvPr>
          <p:cNvSpPr>
            <a:spLocks noGrp="1"/>
          </p:cNvSpPr>
          <p:nvPr>
            <p:ph idx="1"/>
          </p:nvPr>
        </p:nvSpPr>
        <p:spPr/>
        <p:txBody>
          <a:bodyPr/>
          <a:lstStyle/>
          <a:p>
            <a:r>
              <a:rPr lang="en-US" dirty="0"/>
              <a:t>The same principles and patterns that enable the fast flow of work in physical processes are equally applicable to technology work (and, for that matter, for all knowledge work). </a:t>
            </a:r>
          </a:p>
          <a:p>
            <a:r>
              <a:rPr lang="en-US" dirty="0"/>
              <a:t>In DevOps, we typically define our technology value stream as the process required to convert a business hypothesis into a technology enabled service that delivers value to the customer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pic>
        <p:nvPicPr>
          <p:cNvPr id="4098" name="Picture 2" descr="Building Business Value Strea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2007" y="4042563"/>
            <a:ext cx="5974636" cy="24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1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A25B-F64D-401B-B47B-07CAD94408BD}"/>
              </a:ext>
            </a:extLst>
          </p:cNvPr>
          <p:cNvSpPr>
            <a:spLocks noGrp="1"/>
          </p:cNvSpPr>
          <p:nvPr>
            <p:ph type="title"/>
          </p:nvPr>
        </p:nvSpPr>
        <p:spPr/>
        <p:txBody>
          <a:bodyPr/>
          <a:lstStyle/>
          <a:p>
            <a:r>
              <a:rPr lang="en-US" dirty="0"/>
              <a:t>Focus on Deployment Lead Time</a:t>
            </a:r>
          </a:p>
        </p:txBody>
      </p:sp>
      <p:sp>
        <p:nvSpPr>
          <p:cNvPr id="3" name="Content Placeholder 2">
            <a:extLst>
              <a:ext uri="{FF2B5EF4-FFF2-40B4-BE49-F238E27FC236}">
                <a16:creationId xmlns:a16="http://schemas.microsoft.com/office/drawing/2014/main" id="{F850D57E-F34A-4260-8153-67F726543C18}"/>
              </a:ext>
            </a:extLst>
          </p:cNvPr>
          <p:cNvSpPr>
            <a:spLocks noGrp="1"/>
          </p:cNvSpPr>
          <p:nvPr>
            <p:ph idx="1"/>
          </p:nvPr>
        </p:nvSpPr>
        <p:spPr/>
        <p:txBody>
          <a:bodyPr/>
          <a:lstStyle/>
          <a:p>
            <a:r>
              <a:rPr lang="en-US" dirty="0" smtClean="0"/>
              <a:t>Focus on </a:t>
            </a:r>
            <a:r>
              <a:rPr lang="en-US" dirty="0"/>
              <a:t>deployment lead time, a subset of the value </a:t>
            </a:r>
            <a:r>
              <a:rPr lang="en-US" dirty="0" smtClean="0"/>
              <a:t>stream. </a:t>
            </a:r>
            <a:endParaRPr lang="en-US" dirty="0"/>
          </a:p>
          <a:p>
            <a:r>
              <a:rPr lang="en-US" dirty="0"/>
              <a:t>This value stream begins when any engineer in </a:t>
            </a:r>
            <a:r>
              <a:rPr lang="en-US" dirty="0" smtClean="0"/>
              <a:t>the </a:t>
            </a:r>
            <a:r>
              <a:rPr lang="en-US" dirty="0"/>
              <a:t>value stream (which includes Development, QA, IT Operations, and Infosec) checks a change into version control and ends when that change is successfully running in production, providing value to the customer and generating useful feedback and telemetry</a:t>
            </a:r>
          </a:p>
        </p:txBody>
      </p:sp>
      <p:pic>
        <p:nvPicPr>
          <p:cNvPr id="5" name="Picture 4">
            <a:extLst>
              <a:ext uri="{FF2B5EF4-FFF2-40B4-BE49-F238E27FC236}">
                <a16:creationId xmlns:a16="http://schemas.microsoft.com/office/drawing/2014/main" id="{B8173CD0-8B63-46C5-82EE-D6C6552A2DC8}"/>
              </a:ext>
            </a:extLst>
          </p:cNvPr>
          <p:cNvPicPr>
            <a:picLocks noChangeAspect="1"/>
          </p:cNvPicPr>
          <p:nvPr/>
        </p:nvPicPr>
        <p:blipFill>
          <a:blip r:embed="rId2"/>
          <a:stretch>
            <a:fillRect/>
          </a:stretch>
        </p:blipFill>
        <p:spPr>
          <a:xfrm>
            <a:off x="497941" y="4100613"/>
            <a:ext cx="4191589" cy="1800553"/>
          </a:xfrm>
          <a:prstGeom prst="rect">
            <a:avLst/>
          </a:prstGeom>
        </p:spPr>
      </p:pic>
      <p:pic>
        <p:nvPicPr>
          <p:cNvPr id="7" name="Picture 6">
            <a:extLst>
              <a:ext uri="{FF2B5EF4-FFF2-40B4-BE49-F238E27FC236}">
                <a16:creationId xmlns:a16="http://schemas.microsoft.com/office/drawing/2014/main" id="{23B6DED6-E779-4317-A132-44FFC6E5362A}"/>
              </a:ext>
            </a:extLst>
          </p:cNvPr>
          <p:cNvPicPr>
            <a:picLocks noChangeAspect="1"/>
          </p:cNvPicPr>
          <p:nvPr/>
        </p:nvPicPr>
        <p:blipFill>
          <a:blip r:embed="rId3"/>
          <a:stretch>
            <a:fillRect/>
          </a:stretch>
        </p:blipFill>
        <p:spPr>
          <a:xfrm>
            <a:off x="4689530" y="4059226"/>
            <a:ext cx="7459178" cy="1762152"/>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spTree>
    <p:extLst>
      <p:ext uri="{BB962C8B-B14F-4D97-AF65-F5344CB8AC3E}">
        <p14:creationId xmlns:p14="http://schemas.microsoft.com/office/powerpoint/2010/main" val="90878415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8F38-1AD8-4B84-9182-4FE3A07A8791}"/>
              </a:ext>
            </a:extLst>
          </p:cNvPr>
          <p:cNvSpPr>
            <a:spLocks noGrp="1"/>
          </p:cNvSpPr>
          <p:nvPr>
            <p:ph type="title"/>
          </p:nvPr>
        </p:nvSpPr>
        <p:spPr/>
        <p:txBody>
          <a:bodyPr>
            <a:normAutofit/>
          </a:bodyPr>
          <a:lstStyle/>
          <a:p>
            <a:r>
              <a:rPr lang="en-US" dirty="0"/>
              <a:t>A </a:t>
            </a:r>
            <a:r>
              <a:rPr lang="en-US" dirty="0" smtClean="0"/>
              <a:t>Technology Value Stream</a:t>
            </a:r>
            <a:endParaRPr lang="en-US" dirty="0"/>
          </a:p>
        </p:txBody>
      </p:sp>
      <p:sp>
        <p:nvSpPr>
          <p:cNvPr id="3" name="Content Placeholder 2">
            <a:extLst>
              <a:ext uri="{FF2B5EF4-FFF2-40B4-BE49-F238E27FC236}">
                <a16:creationId xmlns:a16="http://schemas.microsoft.com/office/drawing/2014/main" id="{F2289ECA-7D27-4C9C-85F0-4F7B9D19B65D}"/>
              </a:ext>
            </a:extLst>
          </p:cNvPr>
          <p:cNvSpPr>
            <a:spLocks noGrp="1"/>
          </p:cNvSpPr>
          <p:nvPr>
            <p:ph idx="1"/>
          </p:nvPr>
        </p:nvSpPr>
        <p:spPr/>
        <p:txBody>
          <a:bodyPr>
            <a:normAutofit/>
          </a:bodyPr>
          <a:lstStyle/>
          <a:p>
            <a:r>
              <a:rPr lang="en-US" sz="2600" dirty="0"/>
              <a:t>Our DevOps Ideal: Deployment Lead Times of </a:t>
            </a:r>
            <a:r>
              <a:rPr lang="en-US" sz="2600" dirty="0" smtClean="0"/>
              <a:t>Minutes</a:t>
            </a:r>
          </a:p>
          <a:p>
            <a:r>
              <a:rPr lang="en-US" sz="2600" dirty="0" smtClean="0"/>
              <a:t>Developers </a:t>
            </a:r>
            <a:r>
              <a:rPr lang="en-US" sz="2600" dirty="0"/>
              <a:t>receive fast, constant feedback on their work, which enables them to quickly and independently implement, integrate, and validate their code, and have the code deployed into the production </a:t>
            </a:r>
            <a:r>
              <a:rPr lang="en-US" sz="2600" dirty="0" smtClean="0"/>
              <a:t>environment.</a:t>
            </a:r>
          </a:p>
          <a:p>
            <a:r>
              <a:rPr lang="en-US" sz="2600" dirty="0" smtClean="0"/>
              <a:t>Continually </a:t>
            </a:r>
            <a:r>
              <a:rPr lang="en-US" sz="2600" dirty="0"/>
              <a:t>checking small code changes into our version control repository, performing automated and exploratory testing against it, and deploying it into production.</a:t>
            </a:r>
            <a:endParaRPr lang="en-US" sz="2600"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807" y="4263924"/>
            <a:ext cx="5241444" cy="1702309"/>
          </a:xfrm>
          <a:prstGeom prst="rect">
            <a:avLst/>
          </a:prstGeom>
        </p:spPr>
      </p:pic>
    </p:spTree>
    <p:extLst>
      <p:ext uri="{BB962C8B-B14F-4D97-AF65-F5344CB8AC3E}">
        <p14:creationId xmlns:p14="http://schemas.microsoft.com/office/powerpoint/2010/main" val="25426633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133-5D4C-4086-9B9C-7ED379B62A9D}"/>
              </a:ext>
            </a:extLst>
          </p:cNvPr>
          <p:cNvSpPr>
            <a:spLocks noGrp="1"/>
          </p:cNvSpPr>
          <p:nvPr>
            <p:ph type="title"/>
          </p:nvPr>
        </p:nvSpPr>
        <p:spPr/>
        <p:txBody>
          <a:bodyPr/>
          <a:lstStyle/>
          <a:p>
            <a:r>
              <a:rPr lang="en-US" dirty="0"/>
              <a:t>Observing (%C/A) As a Measure of Rework</a:t>
            </a:r>
          </a:p>
        </p:txBody>
      </p:sp>
      <p:sp>
        <p:nvSpPr>
          <p:cNvPr id="3" name="Content Placeholder 2">
            <a:extLst>
              <a:ext uri="{FF2B5EF4-FFF2-40B4-BE49-F238E27FC236}">
                <a16:creationId xmlns:a16="http://schemas.microsoft.com/office/drawing/2014/main" id="{9129C284-944D-4AC1-A580-D1956D0388A2}"/>
              </a:ext>
            </a:extLst>
          </p:cNvPr>
          <p:cNvSpPr>
            <a:spLocks noGrp="1"/>
          </p:cNvSpPr>
          <p:nvPr>
            <p:ph idx="1"/>
          </p:nvPr>
        </p:nvSpPr>
        <p:spPr/>
        <p:txBody>
          <a:bodyPr/>
          <a:lstStyle/>
          <a:p>
            <a:r>
              <a:rPr lang="en-US" dirty="0"/>
              <a:t>This metric reflects the quality of the output of each step in our value stream. </a:t>
            </a:r>
          </a:p>
          <a:p>
            <a:r>
              <a:rPr lang="en-US" dirty="0"/>
              <a:t>(</a:t>
            </a:r>
            <a:r>
              <a:rPr lang="en-US" dirty="0" smtClean="0"/>
              <a:t>%C/A) metric </a:t>
            </a:r>
            <a:r>
              <a:rPr lang="en-US" dirty="0"/>
              <a:t>can be obtained by asking downstream customers what percentage of the time they receive work that is ‘usable as is,’ meaning that they can do their work without having to correct the information that was provided, add missing information that should have been supplied, or clarify information that should have and could have been clearer</a:t>
            </a:r>
            <a:r>
              <a:rPr lang="en-US" dirty="0" smtClean="0"/>
              <a: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spTree>
    <p:extLst>
      <p:ext uri="{BB962C8B-B14F-4D97-AF65-F5344CB8AC3E}">
        <p14:creationId xmlns:p14="http://schemas.microsoft.com/office/powerpoint/2010/main" val="144887767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26</a:t>
            </a:fld>
            <a:endParaRPr lang="en-US"/>
          </a:p>
        </p:txBody>
      </p:sp>
    </p:spTree>
    <p:extLst>
      <p:ext uri="{BB962C8B-B14F-4D97-AF65-F5344CB8AC3E}">
        <p14:creationId xmlns:p14="http://schemas.microsoft.com/office/powerpoint/2010/main" val="2140873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The Three Way</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Way: System Thinking</a:t>
            </a:r>
            <a:endParaRPr lang="en-US" dirty="0"/>
          </a:p>
        </p:txBody>
      </p:sp>
      <p:sp>
        <p:nvSpPr>
          <p:cNvPr id="3" name="Content Placeholder 2"/>
          <p:cNvSpPr>
            <a:spLocks noGrp="1"/>
          </p:cNvSpPr>
          <p:nvPr>
            <p:ph idx="1"/>
          </p:nvPr>
        </p:nvSpPr>
        <p:spPr/>
        <p:txBody>
          <a:bodyPr>
            <a:normAutofit/>
          </a:bodyPr>
          <a:lstStyle/>
          <a:p>
            <a:r>
              <a:rPr lang="en-US" dirty="0"/>
              <a:t>Technical Value </a:t>
            </a:r>
            <a:r>
              <a:rPr lang="en-US" dirty="0" smtClean="0"/>
              <a:t>Stream: Optimizing </a:t>
            </a:r>
            <a:r>
              <a:rPr lang="en-US" dirty="0"/>
              <a:t>the process of delivering changes to the software. </a:t>
            </a:r>
            <a:endParaRPr lang="en-US" dirty="0" smtClean="0"/>
          </a:p>
          <a:p>
            <a:r>
              <a:rPr lang="en-US" dirty="0" smtClean="0"/>
              <a:t>It </a:t>
            </a:r>
            <a:r>
              <a:rPr lang="en-US" dirty="0"/>
              <a:t>starts from the point where demand for a change or new feature is identified, through development, into operations where the value associated with the change is delivered to the customer. </a:t>
            </a:r>
            <a:endParaRPr lang="en-US" dirty="0" smtClean="0"/>
          </a:p>
          <a:p>
            <a:r>
              <a:rPr lang="en-US" dirty="0" smtClean="0"/>
              <a:t>It </a:t>
            </a:r>
            <a:r>
              <a:rPr lang="en-US" dirty="0"/>
              <a:t>takes a complex systems view and </a:t>
            </a:r>
            <a:r>
              <a:rPr lang="en-US" dirty="0" smtClean="0"/>
              <a:t>emphasizes </a:t>
            </a:r>
            <a:r>
              <a:rPr lang="en-US" dirty="0"/>
              <a:t>the </a:t>
            </a:r>
            <a:r>
              <a:rPr lang="en-US" dirty="0" smtClean="0"/>
              <a:t>optimization </a:t>
            </a:r>
            <a:r>
              <a:rPr lang="en-US" dirty="0"/>
              <a:t>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28</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Way: System Thinking</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sp>
        <p:nvSpPr>
          <p:cNvPr id="6" name="Content Placeholder 2">
            <a:extLst>
              <a:ext uri="{FF2B5EF4-FFF2-40B4-BE49-F238E27FC236}">
                <a16:creationId xmlns:a16="http://schemas.microsoft.com/office/drawing/2014/main" id="{54BD95AC-66F3-43C3-BEA3-36A1549C54CF}"/>
              </a:ext>
            </a:extLst>
          </p:cNvPr>
          <p:cNvSpPr txBox="1">
            <a:spLocks/>
          </p:cNvSpPr>
          <p:nvPr/>
        </p:nvSpPr>
        <p:spPr>
          <a:xfrm>
            <a:off x="347526" y="1382005"/>
            <a:ext cx="11440085" cy="503690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smtClean="0"/>
              <a:t>Reducing batch sizes and intervals of work, and by building quality in, preventing defects from being passed to downstream work centers.</a:t>
            </a:r>
          </a:p>
          <a:p>
            <a:r>
              <a:rPr lang="en-US" dirty="0" smtClean="0"/>
              <a:t>Make our Work Visible</a:t>
            </a:r>
          </a:p>
          <a:p>
            <a:pPr lvl="1"/>
            <a:r>
              <a:rPr lang="en-US" dirty="0" smtClean="0"/>
              <a:t>To help us see where work is flowing well and where work is queued or stalled, we need to make our work as visible as possible.</a:t>
            </a:r>
          </a:p>
          <a:p>
            <a:r>
              <a:rPr lang="en-US" dirty="0" smtClean="0"/>
              <a:t>Limit Work In Progress (WIP)</a:t>
            </a:r>
          </a:p>
          <a:p>
            <a:pPr lvl="1"/>
            <a:r>
              <a:rPr lang="en-US" dirty="0" smtClean="0"/>
              <a:t>This high level of effort discourages frequent disruptions.</a:t>
            </a:r>
          </a:p>
          <a:p>
            <a:r>
              <a:rPr lang="en-US" dirty="0" smtClean="0"/>
              <a:t>Reduce Batch Sizes</a:t>
            </a:r>
          </a:p>
          <a:p>
            <a:pPr lvl="1"/>
            <a:r>
              <a:rPr lang="en-US" dirty="0" smtClean="0"/>
              <a:t>Large batch sizes result in skyrocketing levels of WIP and high levels of variability in flow.</a:t>
            </a:r>
          </a:p>
          <a:p>
            <a:r>
              <a:rPr lang="en-US" dirty="0" smtClean="0"/>
              <a:t>Reduce the Number of Handoffs</a:t>
            </a:r>
          </a:p>
          <a:p>
            <a:pPr lvl="1"/>
            <a:r>
              <a:rPr lang="en-US" dirty="0" smtClean="0"/>
              <a:t>Even under the best circumstances, some knowledge is inevitably lost with each handoff.</a:t>
            </a:r>
          </a:p>
          <a:p>
            <a:r>
              <a:rPr lang="en-US" dirty="0" smtClean="0"/>
              <a:t>Continually Identify and Elevate our Constraints</a:t>
            </a:r>
          </a:p>
          <a:p>
            <a:pPr lvl="1"/>
            <a:r>
              <a:rPr lang="en-US" dirty="0" smtClean="0"/>
              <a:t>Any improvement not made at that constraint is an illusion.</a:t>
            </a:r>
          </a:p>
          <a:p>
            <a:r>
              <a:rPr lang="en-US" dirty="0" smtClean="0"/>
              <a:t>Eliminate Hardship and Waste in the Value Stream</a:t>
            </a:r>
          </a:p>
          <a:p>
            <a:pPr lvl="1"/>
            <a:r>
              <a:rPr lang="en-US" dirty="0" smtClean="0"/>
              <a:t>Reduce hardship and drudgery in our daily work through continual learning in order to achieve the organization’s goals.</a:t>
            </a:r>
            <a:endParaRPr lang="en-US" dirty="0"/>
          </a:p>
        </p:txBody>
      </p:sp>
    </p:spTree>
    <p:extLst>
      <p:ext uri="{BB962C8B-B14F-4D97-AF65-F5344CB8AC3E}">
        <p14:creationId xmlns:p14="http://schemas.microsoft.com/office/powerpoint/2010/main" val="838522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B0D0-6758-4A65-BE76-C54D99AB6A12}"/>
              </a:ext>
            </a:extLst>
          </p:cNvPr>
          <p:cNvSpPr>
            <a:spLocks noGrp="1"/>
          </p:cNvSpPr>
          <p:nvPr>
            <p:ph type="title"/>
          </p:nvPr>
        </p:nvSpPr>
        <p:spPr/>
        <p:txBody>
          <a:bodyPr/>
          <a:lstStyle/>
          <a:p>
            <a:r>
              <a:rPr lang="en-US" dirty="0"/>
              <a:t>Make our Work Visible</a:t>
            </a:r>
          </a:p>
        </p:txBody>
      </p:sp>
      <p:sp>
        <p:nvSpPr>
          <p:cNvPr id="3" name="Content Placeholder 2">
            <a:extLst>
              <a:ext uri="{FF2B5EF4-FFF2-40B4-BE49-F238E27FC236}">
                <a16:creationId xmlns:a16="http://schemas.microsoft.com/office/drawing/2014/main" id="{944A0C17-2E35-4993-98E9-C432993661D6}"/>
              </a:ext>
            </a:extLst>
          </p:cNvPr>
          <p:cNvSpPr>
            <a:spLocks noGrp="1"/>
          </p:cNvSpPr>
          <p:nvPr>
            <p:ph idx="1"/>
          </p:nvPr>
        </p:nvSpPr>
        <p:spPr>
          <a:xfrm>
            <a:off x="347526" y="1406880"/>
            <a:ext cx="6035167" cy="4858118"/>
          </a:xfrm>
        </p:spPr>
        <p:txBody>
          <a:bodyPr>
            <a:normAutofit lnSpcReduction="10000"/>
          </a:bodyPr>
          <a:lstStyle/>
          <a:p>
            <a:r>
              <a:rPr lang="en-US" dirty="0"/>
              <a:t>A significant difference between technology and manufacturing value streams is that our work is invisible. </a:t>
            </a:r>
          </a:p>
          <a:p>
            <a:r>
              <a:rPr lang="en-US" dirty="0"/>
              <a:t>Unlike physical processes, in the technology value stream we cannot easily see where flow is being impeded or when work is piling up in front of constrained work centers. </a:t>
            </a:r>
          </a:p>
          <a:p>
            <a:r>
              <a:rPr lang="en-US" dirty="0"/>
              <a:t>Transferring work between work centers is usually highly visible and slow because inventory must be physically moved.</a:t>
            </a:r>
          </a:p>
        </p:txBody>
      </p:sp>
      <p:pic>
        <p:nvPicPr>
          <p:cNvPr id="5" name="Picture 4">
            <a:extLst>
              <a:ext uri="{FF2B5EF4-FFF2-40B4-BE49-F238E27FC236}">
                <a16:creationId xmlns:a16="http://schemas.microsoft.com/office/drawing/2014/main" id="{DC730ACA-2E9E-4B17-85D0-2662F6C2C11C}"/>
              </a:ext>
            </a:extLst>
          </p:cNvPr>
          <p:cNvPicPr>
            <a:picLocks noChangeAspect="1"/>
          </p:cNvPicPr>
          <p:nvPr/>
        </p:nvPicPr>
        <p:blipFill>
          <a:blip r:embed="rId2"/>
          <a:stretch>
            <a:fillRect/>
          </a:stretch>
        </p:blipFill>
        <p:spPr>
          <a:xfrm>
            <a:off x="6308711" y="1845158"/>
            <a:ext cx="5812749" cy="386953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spTree>
    <p:extLst>
      <p:ext uri="{BB962C8B-B14F-4D97-AF65-F5344CB8AC3E}">
        <p14:creationId xmlns:p14="http://schemas.microsoft.com/office/powerpoint/2010/main" val="185098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A119-3A01-4869-A687-7B5B644C6EB3}"/>
              </a:ext>
            </a:extLst>
          </p:cNvPr>
          <p:cNvSpPr>
            <a:spLocks noGrp="1"/>
          </p:cNvSpPr>
          <p:nvPr>
            <p:ph type="title"/>
          </p:nvPr>
        </p:nvSpPr>
        <p:spPr/>
        <p:txBody>
          <a:bodyPr/>
          <a:lstStyle/>
          <a:p>
            <a:r>
              <a:rPr lang="en-US" dirty="0"/>
              <a:t>Limit Work In Progress (WIP)</a:t>
            </a:r>
          </a:p>
        </p:txBody>
      </p:sp>
      <p:sp>
        <p:nvSpPr>
          <p:cNvPr id="3" name="Content Placeholder 2">
            <a:extLst>
              <a:ext uri="{FF2B5EF4-FFF2-40B4-BE49-F238E27FC236}">
                <a16:creationId xmlns:a16="http://schemas.microsoft.com/office/drawing/2014/main" id="{B3709572-68BE-4584-95E3-5A50A5196E25}"/>
              </a:ext>
            </a:extLst>
          </p:cNvPr>
          <p:cNvSpPr>
            <a:spLocks noGrp="1"/>
          </p:cNvSpPr>
          <p:nvPr>
            <p:ph idx="1"/>
          </p:nvPr>
        </p:nvSpPr>
        <p:spPr/>
        <p:txBody>
          <a:bodyPr/>
          <a:lstStyle/>
          <a:p>
            <a:r>
              <a:rPr lang="en-US" dirty="0"/>
              <a:t>In technology, our work is usually far more dynamic—this is especially the case in shared services, where teams must satisfy the demands of many different stakeholders. </a:t>
            </a:r>
          </a:p>
          <a:p>
            <a:r>
              <a:rPr lang="en-US" dirty="0"/>
              <a:t>As a result, daily work becomes dominated by the priority du jour, often with requests for urgent work coming in through every communication mechanism possible, including ticketing systems, outage calls, emails, phone calls, chat rooms, and management escalations.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spTree>
    <p:extLst>
      <p:ext uri="{BB962C8B-B14F-4D97-AF65-F5344CB8AC3E}">
        <p14:creationId xmlns:p14="http://schemas.microsoft.com/office/powerpoint/2010/main" val="28339619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DE37-5025-44F1-AE48-BCE1EB8922CF}"/>
              </a:ext>
            </a:extLst>
          </p:cNvPr>
          <p:cNvSpPr>
            <a:spLocks noGrp="1"/>
          </p:cNvSpPr>
          <p:nvPr>
            <p:ph type="title"/>
          </p:nvPr>
        </p:nvSpPr>
        <p:spPr/>
        <p:txBody>
          <a:bodyPr/>
          <a:lstStyle/>
          <a:p>
            <a:r>
              <a:rPr lang="en-US" dirty="0"/>
              <a:t>Reduce Batch Sizes</a:t>
            </a:r>
          </a:p>
        </p:txBody>
      </p:sp>
      <p:sp>
        <p:nvSpPr>
          <p:cNvPr id="3" name="Content Placeholder 2">
            <a:extLst>
              <a:ext uri="{FF2B5EF4-FFF2-40B4-BE49-F238E27FC236}">
                <a16:creationId xmlns:a16="http://schemas.microsoft.com/office/drawing/2014/main" id="{08B5FE06-3D10-4F3B-AAC7-E62B4AFA27D9}"/>
              </a:ext>
            </a:extLst>
          </p:cNvPr>
          <p:cNvSpPr>
            <a:spLocks noGrp="1"/>
          </p:cNvSpPr>
          <p:nvPr>
            <p:ph idx="1"/>
          </p:nvPr>
        </p:nvSpPr>
        <p:spPr/>
        <p:txBody>
          <a:bodyPr>
            <a:normAutofit/>
          </a:bodyPr>
          <a:lstStyle/>
          <a:p>
            <a:r>
              <a:rPr lang="en-US" dirty="0"/>
              <a:t>Another key component to creating smooth and fast flow is performing work in small batch sizes. </a:t>
            </a:r>
          </a:p>
          <a:p>
            <a:r>
              <a:rPr lang="en-US" dirty="0"/>
              <a:t>Prior to the Lean manufacturing revolution, it was common practice to manufacture in large batch sizes (or lot sizes</a:t>
            </a:r>
            <a:r>
              <a:rPr lang="en-US" dirty="0" smtClean="0"/>
              <a:t>). </a:t>
            </a:r>
            <a:endParaRPr lang="en-US" dirty="0"/>
          </a:p>
          <a:p>
            <a:r>
              <a:rPr lang="en-US" dirty="0"/>
              <a:t>For example, producing large car body panels requires setting large and heavy dies onto metal stamping machines, a process that could take days. </a:t>
            </a:r>
          </a:p>
        </p:txBody>
      </p:sp>
      <p:pic>
        <p:nvPicPr>
          <p:cNvPr id="5" name="Picture 4">
            <a:extLst>
              <a:ext uri="{FF2B5EF4-FFF2-40B4-BE49-F238E27FC236}">
                <a16:creationId xmlns:a16="http://schemas.microsoft.com/office/drawing/2014/main" id="{6310E259-2E27-4E4E-9C3D-530F0B24FAA1}"/>
              </a:ext>
            </a:extLst>
          </p:cNvPr>
          <p:cNvPicPr>
            <a:picLocks noChangeAspect="1"/>
          </p:cNvPicPr>
          <p:nvPr/>
        </p:nvPicPr>
        <p:blipFill>
          <a:blip r:embed="rId2"/>
          <a:stretch>
            <a:fillRect/>
          </a:stretch>
        </p:blipFill>
        <p:spPr>
          <a:xfrm>
            <a:off x="4828821" y="4080923"/>
            <a:ext cx="6255071" cy="238772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32915955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2BE-55DE-4A88-87F5-F11FAABA9BB9}"/>
              </a:ext>
            </a:extLst>
          </p:cNvPr>
          <p:cNvSpPr>
            <a:spLocks noGrp="1"/>
          </p:cNvSpPr>
          <p:nvPr>
            <p:ph type="title"/>
          </p:nvPr>
        </p:nvSpPr>
        <p:spPr/>
        <p:txBody>
          <a:bodyPr/>
          <a:lstStyle/>
          <a:p>
            <a:r>
              <a:rPr lang="en-US" dirty="0"/>
              <a:t>Reduce the Number of Handoffs</a:t>
            </a:r>
          </a:p>
        </p:txBody>
      </p:sp>
      <p:sp>
        <p:nvSpPr>
          <p:cNvPr id="3" name="Content Placeholder 2">
            <a:extLst>
              <a:ext uri="{FF2B5EF4-FFF2-40B4-BE49-F238E27FC236}">
                <a16:creationId xmlns:a16="http://schemas.microsoft.com/office/drawing/2014/main" id="{D93C109E-45B4-4D14-971B-B90FA1719B9F}"/>
              </a:ext>
            </a:extLst>
          </p:cNvPr>
          <p:cNvSpPr>
            <a:spLocks noGrp="1"/>
          </p:cNvSpPr>
          <p:nvPr>
            <p:ph idx="1"/>
          </p:nvPr>
        </p:nvSpPr>
        <p:spPr/>
        <p:txBody>
          <a:bodyPr/>
          <a:lstStyle/>
          <a:p>
            <a:r>
              <a:rPr lang="en-US" dirty="0"/>
              <a:t>Each time the work passes from team to team, we require all sorts of communication: requesting, specifying, signaling, coordinating, and often prioritizing, scheduling, deconflicting, testing, and verifying.</a:t>
            </a:r>
          </a:p>
          <a:p>
            <a:r>
              <a:rPr lang="en-US" dirty="0"/>
              <a:t>This may require using different ticketing or project management systems; writing technical specification documents; communicating via meetings, emails, or phone calls; and using file system shares, FTP servers, and Wiki pages.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spTree>
    <p:extLst>
      <p:ext uri="{BB962C8B-B14F-4D97-AF65-F5344CB8AC3E}">
        <p14:creationId xmlns:p14="http://schemas.microsoft.com/office/powerpoint/2010/main" val="34045394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92C3-1841-467C-BE2E-EF86C5F389EE}"/>
              </a:ext>
            </a:extLst>
          </p:cNvPr>
          <p:cNvSpPr>
            <a:spLocks noGrp="1"/>
          </p:cNvSpPr>
          <p:nvPr>
            <p:ph type="title"/>
          </p:nvPr>
        </p:nvSpPr>
        <p:spPr/>
        <p:txBody>
          <a:bodyPr/>
          <a:lstStyle/>
          <a:p>
            <a:r>
              <a:rPr lang="en-US" dirty="0"/>
              <a:t>Continually Identify and Elevate our Constraints</a:t>
            </a:r>
          </a:p>
        </p:txBody>
      </p:sp>
      <p:sp>
        <p:nvSpPr>
          <p:cNvPr id="3" name="Content Placeholder 2">
            <a:extLst>
              <a:ext uri="{FF2B5EF4-FFF2-40B4-BE49-F238E27FC236}">
                <a16:creationId xmlns:a16="http://schemas.microsoft.com/office/drawing/2014/main" id="{31FA3377-9964-4542-80D4-67CAF48F8F0C}"/>
              </a:ext>
            </a:extLst>
          </p:cNvPr>
          <p:cNvSpPr>
            <a:spLocks noGrp="1"/>
          </p:cNvSpPr>
          <p:nvPr>
            <p:ph idx="1"/>
          </p:nvPr>
        </p:nvSpPr>
        <p:spPr/>
        <p:txBody>
          <a:bodyPr/>
          <a:lstStyle/>
          <a:p>
            <a:r>
              <a:rPr lang="en-US" dirty="0"/>
              <a:t>“In any value stream, there is always a direction of flow, and there is always one and only constraint; any improvement not made at that constraint is an illusion.”</a:t>
            </a:r>
          </a:p>
          <a:p>
            <a:r>
              <a:rPr lang="en-US" dirty="0"/>
              <a:t>We progress from deployment lead times measured in months or quarters to lead times measured in minutes, the constraint usually follows this progression:</a:t>
            </a:r>
          </a:p>
          <a:p>
            <a:pPr lvl="1"/>
            <a:r>
              <a:rPr lang="en-US" dirty="0"/>
              <a:t>Environment creation</a:t>
            </a:r>
          </a:p>
          <a:p>
            <a:pPr lvl="1"/>
            <a:r>
              <a:rPr lang="en-US" dirty="0"/>
              <a:t>Code deployment</a:t>
            </a:r>
          </a:p>
          <a:p>
            <a:pPr lvl="1"/>
            <a:r>
              <a:rPr lang="en-US" dirty="0"/>
              <a:t>Test setup and run</a:t>
            </a:r>
          </a:p>
          <a:p>
            <a:pPr lvl="1"/>
            <a:r>
              <a:rPr lang="en-US" dirty="0"/>
              <a:t>Overly tight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Tree>
    <p:extLst>
      <p:ext uri="{BB962C8B-B14F-4D97-AF65-F5344CB8AC3E}">
        <p14:creationId xmlns:p14="http://schemas.microsoft.com/office/powerpoint/2010/main" val="305741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642-5F57-4E45-A9A5-B722ED7D2560}"/>
              </a:ext>
            </a:extLst>
          </p:cNvPr>
          <p:cNvSpPr>
            <a:spLocks noGrp="1"/>
          </p:cNvSpPr>
          <p:nvPr>
            <p:ph type="title"/>
          </p:nvPr>
        </p:nvSpPr>
        <p:spPr/>
        <p:txBody>
          <a:bodyPr>
            <a:normAutofit fontScale="90000"/>
          </a:bodyPr>
          <a:lstStyle/>
          <a:p>
            <a:r>
              <a:rPr lang="en-US" dirty="0"/>
              <a:t>Eliminate Hardship and Waste in the Value Stream</a:t>
            </a:r>
          </a:p>
        </p:txBody>
      </p:sp>
      <p:sp>
        <p:nvSpPr>
          <p:cNvPr id="3" name="Content Placeholder 2">
            <a:extLst>
              <a:ext uri="{FF2B5EF4-FFF2-40B4-BE49-F238E27FC236}">
                <a16:creationId xmlns:a16="http://schemas.microsoft.com/office/drawing/2014/main" id="{059FB540-210D-4A31-A282-36E2ED793DF9}"/>
              </a:ext>
            </a:extLst>
          </p:cNvPr>
          <p:cNvSpPr>
            <a:spLocks noGrp="1"/>
          </p:cNvSpPr>
          <p:nvPr>
            <p:ph idx="1"/>
          </p:nvPr>
        </p:nvSpPr>
        <p:spPr/>
        <p:txBody>
          <a:bodyPr>
            <a:normAutofit/>
          </a:bodyPr>
          <a:lstStyle/>
          <a:p>
            <a:r>
              <a:rPr lang="en-US" dirty="0"/>
              <a:t>Waste constituted the largest threat to business viability—the commonly used definition in Lean is “the use of any material or resource beyond what the customer requires and is willing to pay for.”</a:t>
            </a:r>
          </a:p>
          <a:p>
            <a:r>
              <a:rPr lang="en-US" dirty="0"/>
              <a:t>There are seven major types of manufacturing waste: inventory, overproduction, extra processing, transportation, waiting, motion, and defects.</a:t>
            </a:r>
          </a:p>
          <a:p>
            <a:r>
              <a:rPr lang="en-US" dirty="0"/>
              <a:t>More modern interpretations of Lean have noted that “eliminating waste” can have a demeaning and dehumanizing context; instead, the goal is reframed to reduce hardship and drudgery in our daily work through continual learning in order to achieve the organization’s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35</a:t>
            </a:fld>
            <a:endParaRPr lang="en-US" dirty="0"/>
          </a:p>
        </p:txBody>
      </p:sp>
    </p:spTree>
    <p:extLst>
      <p:ext uri="{BB962C8B-B14F-4D97-AF65-F5344CB8AC3E}">
        <p14:creationId xmlns:p14="http://schemas.microsoft.com/office/powerpoint/2010/main" val="15172625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Second Way</a:t>
            </a:r>
            <a:r>
              <a:rPr lang="en-US" dirty="0"/>
              <a:t>: The Feedback </a:t>
            </a:r>
            <a:r>
              <a:rPr lang="en-US" dirty="0" smtClean="0"/>
              <a:t>Principle</a:t>
            </a:r>
            <a:endParaRPr lang="en-US" dirty="0"/>
          </a:p>
        </p:txBody>
      </p:sp>
      <p:sp>
        <p:nvSpPr>
          <p:cNvPr id="3" name="Content Placeholder 2"/>
          <p:cNvSpPr>
            <a:spLocks noGrp="1"/>
          </p:cNvSpPr>
          <p:nvPr>
            <p:ph idx="1"/>
          </p:nvPr>
        </p:nvSpPr>
        <p:spPr/>
        <p:txBody>
          <a:bodyPr>
            <a:normAutofit/>
          </a:bodyPr>
          <a:lstStyle/>
          <a:p>
            <a:r>
              <a:rPr lang="en-US" dirty="0" smtClean="0"/>
              <a:t>Creating </a:t>
            </a:r>
            <a:r>
              <a:rPr lang="en-US" dirty="0"/>
              <a:t>feedback loops from operations back to development. </a:t>
            </a:r>
            <a:endParaRPr lang="en-US" dirty="0" smtClean="0"/>
          </a:p>
          <a:p>
            <a:r>
              <a:rPr lang="en-US" dirty="0" smtClean="0"/>
              <a:t>It's </a:t>
            </a:r>
            <a:r>
              <a:rPr lang="en-US" dirty="0"/>
              <a:t>about amplifying this feedback so the software and the process to change the software is continuously improved. </a:t>
            </a:r>
            <a:endParaRPr lang="en-US" dirty="0" smtClean="0"/>
          </a:p>
          <a:p>
            <a:r>
              <a:rPr lang="en-US" dirty="0"/>
              <a:t>The goal is to understand feedback, respond to it and implement improvements based on it. By doing so, shorter (and therefore valuable) feedback loops are used to make necessary changes on a continuous basis.</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7288-DEA5-4086-86DF-565C27D0A83E}"/>
              </a:ext>
            </a:extLst>
          </p:cNvPr>
          <p:cNvSpPr>
            <a:spLocks noGrp="1"/>
          </p:cNvSpPr>
          <p:nvPr>
            <p:ph type="title"/>
          </p:nvPr>
        </p:nvSpPr>
        <p:spPr/>
        <p:txBody>
          <a:bodyPr/>
          <a:lstStyle/>
          <a:p>
            <a:r>
              <a:rPr lang="en-US" dirty="0"/>
              <a:t>The Second Way: The Principles of Feedback</a:t>
            </a:r>
          </a:p>
        </p:txBody>
      </p:sp>
      <p:sp>
        <p:nvSpPr>
          <p:cNvPr id="3" name="Content Placeholder 2">
            <a:extLst>
              <a:ext uri="{FF2B5EF4-FFF2-40B4-BE49-F238E27FC236}">
                <a16:creationId xmlns:a16="http://schemas.microsoft.com/office/drawing/2014/main" id="{13DA2429-CDBF-4F08-928A-F1A7D03E89FA}"/>
              </a:ext>
            </a:extLst>
          </p:cNvPr>
          <p:cNvSpPr>
            <a:spLocks noGrp="1"/>
          </p:cNvSpPr>
          <p:nvPr>
            <p:ph idx="1"/>
          </p:nvPr>
        </p:nvSpPr>
        <p:spPr/>
        <p:txBody>
          <a:bodyPr>
            <a:normAutofit lnSpcReduction="10000"/>
          </a:bodyPr>
          <a:lstStyle/>
          <a:p>
            <a:r>
              <a:rPr lang="en-US" dirty="0"/>
              <a:t>Working Safely Within Complex Systems</a:t>
            </a:r>
          </a:p>
          <a:p>
            <a:pPr lvl="1"/>
            <a:r>
              <a:rPr lang="en-US" dirty="0"/>
              <a:t>Design a safe system of work, where we can perform work without fear.</a:t>
            </a:r>
          </a:p>
          <a:p>
            <a:r>
              <a:rPr lang="en-US" dirty="0"/>
              <a:t>See Problems as They Occur</a:t>
            </a:r>
          </a:p>
          <a:p>
            <a:pPr lvl="1"/>
            <a:r>
              <a:rPr lang="en-US" dirty="0"/>
              <a:t>Increase information flow in our system sooner, faster, cheaper, and with clarity between cause and effect.</a:t>
            </a:r>
          </a:p>
          <a:p>
            <a:r>
              <a:rPr lang="en-US" dirty="0"/>
              <a:t>Swarm and Solve Problems to Build New Knowledge</a:t>
            </a:r>
          </a:p>
          <a:p>
            <a:pPr lvl="1"/>
            <a:r>
              <a:rPr lang="en-US" dirty="0"/>
              <a:t>Converting inevitable up-front ignorance into knowledge.</a:t>
            </a:r>
          </a:p>
          <a:p>
            <a:r>
              <a:rPr lang="en-US" dirty="0"/>
              <a:t>Keep Pushing Quality Closer to the Source</a:t>
            </a:r>
          </a:p>
          <a:p>
            <a:pPr lvl="1"/>
            <a:r>
              <a:rPr lang="en-US" dirty="0"/>
              <a:t>Having developers share responsibility for the quality of the systems.</a:t>
            </a:r>
          </a:p>
          <a:p>
            <a:r>
              <a:rPr lang="en-US" dirty="0"/>
              <a:t>Enable Optimizing for Downstream Work Centers</a:t>
            </a:r>
          </a:p>
          <a:p>
            <a:pPr lvl="1"/>
            <a:r>
              <a:rPr lang="en-US" dirty="0"/>
              <a:t>Our most important customer is our next step downstream.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spTree>
    <p:extLst>
      <p:ext uri="{BB962C8B-B14F-4D97-AF65-F5344CB8AC3E}">
        <p14:creationId xmlns:p14="http://schemas.microsoft.com/office/powerpoint/2010/main" val="4173591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Working Safely Within Complex Systems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One of the defining characteristics of a complex system is that it defies any single person’s ability to see the system as a whole and understand how all the pieces fit together. </a:t>
            </a:r>
          </a:p>
          <a:p>
            <a:r>
              <a:rPr lang="en-US" dirty="0"/>
              <a:t>Complex systems typically have a high degree of interconnectedness of tightly coupled components, and system-level behavior cannot be explained merely in terms of the behavior of the system components.</a:t>
            </a:r>
          </a:p>
          <a:p>
            <a:r>
              <a:rPr lang="en-US" dirty="0"/>
              <a:t>Because failure is inherent and inevitable in complex systems, we must design a safe system of work, whether in manufacturing or technology, where we can perform work without fear, confident that any errors will be detected quickly, long before they cause catastrophic outcomes, such as worker injury, product defects, or negative customer impact.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Tree>
    <p:extLst>
      <p:ext uri="{BB962C8B-B14F-4D97-AF65-F5344CB8AC3E}">
        <p14:creationId xmlns:p14="http://schemas.microsoft.com/office/powerpoint/2010/main" val="3121786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See Problems as They Occur</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In a safe system of work, we must constantly test our design and operating assumptions. </a:t>
            </a:r>
          </a:p>
          <a:p>
            <a:r>
              <a:rPr lang="en-US" dirty="0"/>
              <a:t>Our goal is to increase information flow in our system from as many areas as possible, sooner, faster, cheaper, and with as much clarity between cause and effect as possible. </a:t>
            </a:r>
          </a:p>
          <a:p>
            <a:r>
              <a:rPr lang="en-US" dirty="0"/>
              <a:t>The more assumptions we can invalidate, the faster we can find and fix problems, increasing our resilience, agility, and ability to learn and innovate. We do this by creating feedback and feedforward loops into our system of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spTree>
    <p:extLst>
      <p:ext uri="{BB962C8B-B14F-4D97-AF65-F5344CB8AC3E}">
        <p14:creationId xmlns:p14="http://schemas.microsoft.com/office/powerpoint/2010/main" val="25165895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Waterfall Model</a:t>
            </a:r>
            <a:endParaRPr lang="en-US" dirty="0"/>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smtClean="0"/>
              <a:t>Distinct goals for each phase of Development</a:t>
            </a:r>
          </a:p>
          <a:p>
            <a:r>
              <a:rPr lang="en-US" dirty="0" smtClean="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Swarm and Solve Problems to Build New Knowledge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Obviously, it is not sufficient to merely detect when the unexpected occurs.</a:t>
            </a:r>
          </a:p>
          <a:p>
            <a:r>
              <a:rPr lang="en-US" dirty="0"/>
              <a:t>When problems occur, we must swarm them, mobilizing whoever is required to solve the problem. </a:t>
            </a:r>
          </a:p>
          <a:p>
            <a:r>
              <a:rPr lang="en-US" dirty="0"/>
              <a:t>The goal of swarming is to contain problems before they have a chance to spread, and to diagnose and treat the problem so that it cannot recur. “In doing so,” he says, “they build ever-deeper knowledge about how to manage the systems for doing our work, converting inevitable up-front ignorance into knowledge.”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Tree>
    <p:extLst>
      <p:ext uri="{BB962C8B-B14F-4D97-AF65-F5344CB8AC3E}">
        <p14:creationId xmlns:p14="http://schemas.microsoft.com/office/powerpoint/2010/main" val="2143005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Keep Pushing Quality Closer to the Source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We may inadvertently perpetuate unsafe systems of work due to the way we respond to accidents and incidents. </a:t>
            </a:r>
          </a:p>
          <a:p>
            <a:r>
              <a:rPr lang="en-US" dirty="0"/>
              <a:t>In complex systems, adding more inspection steps and approval processes actually increases the likelihood of future failures. </a:t>
            </a:r>
          </a:p>
          <a:p>
            <a:r>
              <a:rPr lang="en-US" dirty="0"/>
              <a:t>The effectiveness of approval processes decreases as we push decision making further away from where the work is performed. Doing so not only lowers the quality of decisions but also increases our cycle time, thus decreasing. Having developers share responsibility for the quality of the systems they build not only improves outcomes but also accelerates learning.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Tree>
    <p:extLst>
      <p:ext uri="{BB962C8B-B14F-4D97-AF65-F5344CB8AC3E}">
        <p14:creationId xmlns:p14="http://schemas.microsoft.com/office/powerpoint/2010/main" val="12746535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Enable Optimizing for Downstream Work Centers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Lean defines two types of customers that we must design for: the external customer (who most likely pays for the service we are delivering) and the internal customer (who receives and processes the work immediately after us). </a:t>
            </a:r>
          </a:p>
          <a:p>
            <a:r>
              <a:rPr lang="en-US" dirty="0"/>
              <a:t>According to Lean, our most important customer is our next step downstream. Optimizing our work for them requires that we have empathy for their problems in order to better identify the design problems that prevent fast and smooth flow.</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Tree>
    <p:extLst>
      <p:ext uri="{BB962C8B-B14F-4D97-AF65-F5344CB8AC3E}">
        <p14:creationId xmlns:p14="http://schemas.microsoft.com/office/powerpoint/2010/main" val="2195374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Third Way</a:t>
            </a:r>
            <a:r>
              <a:rPr lang="en-US" dirty="0"/>
              <a:t>: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smtClean="0"/>
              <a:t>Creating </a:t>
            </a:r>
            <a:r>
              <a:rPr lang="en-US" dirty="0"/>
              <a:t>a culture of experimentation and learning and ensuring that the processes for changing the software </a:t>
            </a:r>
            <a:r>
              <a:rPr lang="en-US" dirty="0" smtClean="0"/>
              <a:t>minimize </a:t>
            </a:r>
            <a:r>
              <a:rPr lang="en-US" dirty="0"/>
              <a:t>the cost of failure so that failure is accepted as an integral feature of experimentation</a:t>
            </a:r>
            <a:r>
              <a:rPr lang="en-US" dirty="0" smtClean="0"/>
              <a:t>.</a:t>
            </a:r>
          </a:p>
          <a:p>
            <a:r>
              <a:rPr lang="en-US" dirty="0" smtClean="0"/>
              <a:t>This </a:t>
            </a:r>
            <a:r>
              <a:rPr lang="en-US" dirty="0"/>
              <a:t>means that the entire team can benefit from their successes and failures and implement improvements based on "real" results.</a:t>
            </a:r>
          </a:p>
          <a:p>
            <a:r>
              <a:rPr lang="en-US" dirty="0" smtClean="0"/>
              <a:t>Ensures </a:t>
            </a:r>
            <a:r>
              <a:rPr lang="en-US" dirty="0"/>
              <a:t>that an organization and its teams remain constantly able to adapt and act efficiently and independently of the environment. </a:t>
            </a:r>
            <a:endParaRPr lang="en-US" dirty="0" smtClean="0"/>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4741-A263-4D81-9DF3-C4CA757B02BF}"/>
              </a:ext>
            </a:extLst>
          </p:cNvPr>
          <p:cNvSpPr>
            <a:spLocks noGrp="1"/>
          </p:cNvSpPr>
          <p:nvPr>
            <p:ph type="title"/>
          </p:nvPr>
        </p:nvSpPr>
        <p:spPr/>
        <p:txBody>
          <a:bodyPr>
            <a:normAutofit/>
          </a:bodyPr>
          <a:lstStyle/>
          <a:p>
            <a:r>
              <a:rPr lang="en-US" dirty="0"/>
              <a:t>The Third Way: </a:t>
            </a:r>
            <a:r>
              <a:rPr lang="en-US" sz="3200" dirty="0"/>
              <a:t>Continuous Learning and Experimentation</a:t>
            </a:r>
            <a:endParaRPr lang="en-US" dirty="0"/>
          </a:p>
        </p:txBody>
      </p:sp>
      <p:sp>
        <p:nvSpPr>
          <p:cNvPr id="3" name="Content Placeholder 2">
            <a:extLst>
              <a:ext uri="{FF2B5EF4-FFF2-40B4-BE49-F238E27FC236}">
                <a16:creationId xmlns:a16="http://schemas.microsoft.com/office/drawing/2014/main" id="{C8B3BD2B-8321-44EC-BE86-B401139270B5}"/>
              </a:ext>
            </a:extLst>
          </p:cNvPr>
          <p:cNvSpPr>
            <a:spLocks noGrp="1"/>
          </p:cNvSpPr>
          <p:nvPr>
            <p:ph idx="1"/>
          </p:nvPr>
        </p:nvSpPr>
        <p:spPr/>
        <p:txBody>
          <a:bodyPr>
            <a:normAutofit fontScale="92500" lnSpcReduction="10000"/>
          </a:bodyPr>
          <a:lstStyle/>
          <a:p>
            <a:r>
              <a:rPr lang="en-US" dirty="0"/>
              <a:t>Enabling Organizational Learning and a Safety Culture</a:t>
            </a:r>
          </a:p>
          <a:p>
            <a:pPr lvl="1"/>
            <a:r>
              <a:rPr lang="en-US" dirty="0"/>
              <a:t>When accidents and failures occur, instead of looking for human error, we look for how we can redesign the system to prevent the accident from happening again.</a:t>
            </a:r>
          </a:p>
          <a:p>
            <a:r>
              <a:rPr lang="en-US" dirty="0"/>
              <a:t>Institutionalize the Improvement of Daily Work</a:t>
            </a:r>
          </a:p>
          <a:p>
            <a:pPr lvl="1"/>
            <a:r>
              <a:rPr lang="en-US" dirty="0"/>
              <a:t>Even more important than daily work is the improvement of daily work.</a:t>
            </a:r>
          </a:p>
          <a:p>
            <a:r>
              <a:rPr lang="en-US" dirty="0"/>
              <a:t>Transform Local Discoveries into Global Improvements</a:t>
            </a:r>
          </a:p>
          <a:p>
            <a:pPr lvl="1"/>
            <a:r>
              <a:rPr lang="en-US" dirty="0"/>
              <a:t>Convert individual expertise into artifacts that the rest of the organization can use.</a:t>
            </a:r>
          </a:p>
          <a:p>
            <a:r>
              <a:rPr lang="en-US" dirty="0"/>
              <a:t>Inject Resilience Patterns into Daily work</a:t>
            </a:r>
          </a:p>
          <a:p>
            <a:pPr lvl="1"/>
            <a:r>
              <a:rPr lang="en-US" dirty="0"/>
              <a:t>High performers achieve the same results (or better) by improving daily operations, continually introducing tension to elevate performance.</a:t>
            </a:r>
          </a:p>
          <a:p>
            <a:r>
              <a:rPr lang="en-US" dirty="0"/>
              <a:t>Leaders Reinforce a Learning Culture</a:t>
            </a:r>
          </a:p>
          <a:p>
            <a:pPr lvl="1"/>
            <a:r>
              <a:rPr lang="en-US" dirty="0"/>
              <a:t>Create the conditions so their team can discover greatness in their daily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spTree>
    <p:extLst>
      <p:ext uri="{BB962C8B-B14F-4D97-AF65-F5344CB8AC3E}">
        <p14:creationId xmlns:p14="http://schemas.microsoft.com/office/powerpoint/2010/main" val="452033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fontScale="90000"/>
          </a:bodyPr>
          <a:lstStyle/>
          <a:p>
            <a:r>
              <a:rPr lang="en-US" dirty="0"/>
              <a:t>Enabling Organizational Learning and a Safety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we work within a complex system, by definition it is impossible for us to perfectly predict all the outcomes for any action we take.</a:t>
            </a:r>
          </a:p>
          <a:p>
            <a:r>
              <a:rPr lang="en-US" dirty="0"/>
              <a:t>This is what contributes to unexpected, or even catastrophic, outcomes and accidents in our daily work, even when we take precautions and work carefully. </a:t>
            </a:r>
          </a:p>
          <a:p>
            <a:r>
              <a:rPr lang="en-US" dirty="0"/>
              <a:t>Dr. Sidney Dekker, who codified some of the key elements of safety culture and coined the term just culture, wrote, “Responses to incidents and accidents that are seen as unjust can impede safety investigations, promote fear rather than mindfulness in people who do safety-critical work, make organizations more bureaucratic rather than more careful, and cultivate professional secrecy, evasion, and self-protection.”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spTree>
    <p:extLst>
      <p:ext uri="{BB962C8B-B14F-4D97-AF65-F5344CB8AC3E}">
        <p14:creationId xmlns:p14="http://schemas.microsoft.com/office/powerpoint/2010/main" val="2724645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dirty="0"/>
              <a:t>Institutionalize the Improvement of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Teams are often not able or not willing to improve the processes they operate within. </a:t>
            </a:r>
          </a:p>
          <a:p>
            <a:r>
              <a:rPr lang="en-US" dirty="0"/>
              <a:t>The result is not only that they continue to suffer from their current problems, but their suffering also grows worse over time. </a:t>
            </a:r>
          </a:p>
          <a:p>
            <a:r>
              <a:rPr lang="en-US" dirty="0"/>
              <a:t>Mike Rother observed in Toyota Kata that in the absence of improvements, processes don’t stay the same—due to chaos and entropy, processes actually degrade over time.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176147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fontScale="90000"/>
          </a:bodyPr>
          <a:lstStyle/>
          <a:p>
            <a:r>
              <a:rPr lang="en-US" dirty="0"/>
              <a:t>Transform Local Discoveries into Global Improvements</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new learnings are discovered locally, there must also be some mechanism to enable the rest of the organization to use and benefit from that knowledge. </a:t>
            </a:r>
          </a:p>
          <a:p>
            <a:r>
              <a:rPr lang="en-US" dirty="0"/>
              <a:t>In other words, when teams or individuals have experiences that create expertise, our goal is to convert that tacit knowledge (i.e., knowledge that is difficult to transfer to another person by means of writing it down or verbalizing) into explicit, codified knowledge, which becomes someone else’s expertise through practice.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Tree>
    <p:extLst>
      <p:ext uri="{BB962C8B-B14F-4D97-AF65-F5344CB8AC3E}">
        <p14:creationId xmlns:p14="http://schemas.microsoft.com/office/powerpoint/2010/main" val="1578281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Inject Resilience Patterns into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Lower performing manufacturing organizations buffer themselves from disruptions in many ways—in other words, they bulk up or add flab. </a:t>
            </a:r>
          </a:p>
          <a:p>
            <a:r>
              <a:rPr lang="en-US" dirty="0"/>
              <a:t>For instance, to reduce the risk of a work center being idle (due to inventory arriving late, inventory that had to be scrapped, etc.), managers may choose to stockpile more inventory at each work center. However, that inventory buffer also increases WIP, which has all sorts of undesired outcomes, as previously discussed. Similarly, to reduce the risk of a work center going down due to machinery failure, managers may increase capacity by buying more capital equipment, hiring more people, or even increasing floor space. All these options increase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Tree>
    <p:extLst>
      <p:ext uri="{BB962C8B-B14F-4D97-AF65-F5344CB8AC3E}">
        <p14:creationId xmlns:p14="http://schemas.microsoft.com/office/powerpoint/2010/main" val="1533144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Leaders Reinforce a Learning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Traditionally, leaders were expected to be responsible for setting objectives, allocating resources for achieving those objectives, and establishing the right combination of incentives. </a:t>
            </a:r>
          </a:p>
          <a:p>
            <a:r>
              <a:rPr lang="en-US" dirty="0"/>
              <a:t>Leaders also establish the emotional tone for the organizations they lead. In other words, leaders lead by “making all the right decisions.” However, there is significant evidence that shows greatness is not achieved by leaders making all the right decisions—instead, the leader’s role is to create the conditions so their team can discover greatness in their daily work. In other words, creating greatness requires both leaders and workers, each of whom are mutually dependent upon each other.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1343500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sp>
        <p:nvSpPr>
          <p:cNvPr id="6" name="Rectangle 5"/>
          <p:cNvSpPr/>
          <p:nvPr/>
        </p:nvSpPr>
        <p:spPr>
          <a:xfrm>
            <a:off x="347526" y="1412178"/>
            <a:ext cx="8017875" cy="4893647"/>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ndara" panose="020E0502030303020204" pitchFamily="34" charset="0"/>
              </a:rPr>
              <a:t>CALMS </a:t>
            </a:r>
            <a:r>
              <a:rPr lang="en-US" sz="2400" dirty="0" smtClean="0">
                <a:latin typeface="Candara" panose="020E0502030303020204" pitchFamily="34" charset="0"/>
              </a:rPr>
              <a:t>Framework</a:t>
            </a:r>
          </a:p>
          <a:p>
            <a:pPr marL="800100" lvl="1" indent="-342900" fontAlgn="base">
              <a:buFont typeface="Arial" panose="020B0604020202020204" pitchFamily="34" charset="0"/>
              <a:buChar char="•"/>
            </a:pPr>
            <a:r>
              <a:rPr lang="en-US" sz="2400" dirty="0" smtClean="0">
                <a:latin typeface="Candara" panose="020E0502030303020204" pitchFamily="34" charset="0"/>
              </a:rPr>
              <a:t>Assess </a:t>
            </a:r>
            <a:r>
              <a:rPr lang="en-US" sz="2400" dirty="0" smtClean="0">
                <a:latin typeface="Candara" panose="020E0502030303020204" pitchFamily="34" charset="0"/>
              </a:rPr>
              <a:t>and </a:t>
            </a:r>
            <a:r>
              <a:rPr lang="en-US" sz="2400" dirty="0">
                <a:latin typeface="Candara" panose="020E0502030303020204" pitchFamily="34" charset="0"/>
              </a:rPr>
              <a:t>measure progress on your DevOps </a:t>
            </a:r>
            <a:r>
              <a:rPr lang="en-US" sz="2400" dirty="0" smtClean="0">
                <a:latin typeface="Candara" panose="020E0502030303020204" pitchFamily="34" charset="0"/>
              </a:rPr>
              <a:t>journey</a:t>
            </a:r>
          </a:p>
          <a:p>
            <a:pPr fontAlgn="base"/>
            <a:endParaRPr lang="en-US" sz="2400" b="0" i="0" dirty="0" smtClean="0">
              <a:effectLst/>
              <a:latin typeface="Candara" panose="020E0502030303020204" pitchFamily="34" charset="0"/>
            </a:endParaRPr>
          </a:p>
          <a:p>
            <a:pPr marL="342900" indent="-342900" fontAlgn="base">
              <a:buFont typeface="Arial" panose="020B0604020202020204" pitchFamily="34" charset="0"/>
              <a:buChar char="•"/>
            </a:pPr>
            <a:r>
              <a:rPr lang="en-US" sz="2400" b="0" i="0" dirty="0" smtClean="0">
                <a:effectLst/>
                <a:latin typeface="Candara" panose="020E0502030303020204" pitchFamily="34" charset="0"/>
              </a:rPr>
              <a:t>Culture</a:t>
            </a:r>
          </a:p>
          <a:p>
            <a:pPr marL="800100" lvl="1" indent="-342900" fontAlgn="base">
              <a:buFont typeface="Arial" panose="020B0604020202020204" pitchFamily="34" charset="0"/>
              <a:buChar char="•"/>
            </a:pPr>
            <a:r>
              <a:rPr lang="en-US" sz="2000" dirty="0" smtClean="0">
                <a:latin typeface="Candara" panose="020E0502030303020204" pitchFamily="34" charset="0"/>
              </a:rPr>
              <a:t>Embraces </a:t>
            </a:r>
            <a:r>
              <a:rPr lang="en-US" sz="2000" dirty="0">
                <a:latin typeface="Candara" panose="020E0502030303020204" pitchFamily="34" charset="0"/>
              </a:rPr>
              <a:t>change, </a:t>
            </a:r>
            <a:r>
              <a:rPr lang="en-US" sz="2000" dirty="0" smtClean="0">
                <a:latin typeface="Candara" panose="020E0502030303020204" pitchFamily="34" charset="0"/>
              </a:rPr>
              <a:t>seeking </a:t>
            </a:r>
            <a:r>
              <a:rPr lang="en-US" sz="2000" dirty="0">
                <a:latin typeface="Candara" panose="020E0502030303020204" pitchFamily="34" charset="0"/>
              </a:rPr>
              <a:t>feedback in order to </a:t>
            </a:r>
            <a:r>
              <a:rPr lang="en-US" sz="2000" dirty="0" smtClean="0">
                <a:latin typeface="Candara" panose="020E0502030303020204" pitchFamily="34" charset="0"/>
              </a:rPr>
              <a:t>improve</a:t>
            </a:r>
          </a:p>
          <a:p>
            <a:pPr marL="342900" indent="-342900" fontAlgn="base">
              <a:buFont typeface="Arial" panose="020B0604020202020204" pitchFamily="34" charset="0"/>
              <a:buChar char="•"/>
            </a:pPr>
            <a:r>
              <a:rPr lang="en-US" sz="2400" dirty="0" smtClean="0">
                <a:latin typeface="Candara" panose="020E0502030303020204" pitchFamily="34" charset="0"/>
              </a:rPr>
              <a:t>Automation</a:t>
            </a:r>
          </a:p>
          <a:p>
            <a:pPr marL="800100" lvl="1" indent="-342900" fontAlgn="base">
              <a:buFont typeface="Arial" panose="020B0604020202020204" pitchFamily="34" charset="0"/>
              <a:buChar char="•"/>
            </a:pPr>
            <a:r>
              <a:rPr lang="en-US" sz="2000" dirty="0">
                <a:latin typeface="Candara" panose="020E0502030303020204" pitchFamily="34" charset="0"/>
              </a:rPr>
              <a:t>The everything-as-code mindset is at the heart of </a:t>
            </a:r>
            <a:r>
              <a:rPr lang="en-US" sz="2000" dirty="0" smtClean="0">
                <a:latin typeface="Candara" panose="020E0502030303020204" pitchFamily="34" charset="0"/>
              </a:rPr>
              <a:t>DevOps</a:t>
            </a:r>
          </a:p>
          <a:p>
            <a:pPr marL="342900" indent="-342900" fontAlgn="base">
              <a:buFont typeface="Arial" panose="020B0604020202020204" pitchFamily="34" charset="0"/>
              <a:buChar char="•"/>
            </a:pPr>
            <a:r>
              <a:rPr lang="en-US" sz="2400" dirty="0" smtClean="0">
                <a:latin typeface="Candara" panose="020E0502030303020204" pitchFamily="34" charset="0"/>
              </a:rPr>
              <a:t>Lean (IT)</a:t>
            </a:r>
          </a:p>
          <a:p>
            <a:pPr marL="800100" lvl="1" indent="-342900" fontAlgn="base">
              <a:buFont typeface="Arial" panose="020B0604020202020204" pitchFamily="34" charset="0"/>
              <a:buChar char="•"/>
            </a:pPr>
            <a:r>
              <a:rPr lang="en-US" sz="2000" dirty="0">
                <a:latin typeface="Candara" panose="020E0502030303020204" pitchFamily="34" charset="0"/>
              </a:rPr>
              <a:t>5 key principles of </a:t>
            </a:r>
            <a:r>
              <a:rPr lang="en-US" sz="2000" dirty="0" smtClean="0">
                <a:latin typeface="Candara" panose="020E0502030303020204" pitchFamily="34" charset="0"/>
              </a:rPr>
              <a:t>Lean</a:t>
            </a:r>
          </a:p>
          <a:p>
            <a:pPr marL="342900" indent="-342900" fontAlgn="base">
              <a:buFont typeface="Arial" panose="020B0604020202020204" pitchFamily="34" charset="0"/>
              <a:buChar char="•"/>
            </a:pPr>
            <a:r>
              <a:rPr lang="en-US" sz="2400" dirty="0" smtClean="0">
                <a:latin typeface="Candara" panose="020E0502030303020204" pitchFamily="34" charset="0"/>
              </a:rPr>
              <a:t>Measurement</a:t>
            </a:r>
          </a:p>
          <a:p>
            <a:pPr marL="800100" lvl="1" indent="-342900" fontAlgn="base">
              <a:buFont typeface="Arial" panose="020B0604020202020204" pitchFamily="34" charset="0"/>
              <a:buChar char="•"/>
            </a:pPr>
            <a:r>
              <a:rPr lang="en-US" sz="2000" dirty="0">
                <a:latin typeface="Candara" panose="020E0502030303020204" pitchFamily="34" charset="0"/>
              </a:rPr>
              <a:t>“what gets measured gets done</a:t>
            </a:r>
            <a:r>
              <a:rPr lang="en-US" sz="2000" dirty="0" smtClean="0">
                <a:latin typeface="Candara" panose="020E0502030303020204" pitchFamily="34" charset="0"/>
              </a:rPr>
              <a:t>”</a:t>
            </a:r>
          </a:p>
          <a:p>
            <a:pPr marL="342900" indent="-342900" fontAlgn="base">
              <a:buFont typeface="Arial" panose="020B0604020202020204" pitchFamily="34" charset="0"/>
              <a:buChar char="•"/>
            </a:pPr>
            <a:r>
              <a:rPr lang="en-US" sz="2400" dirty="0" smtClean="0">
                <a:latin typeface="Candara" panose="020E0502030303020204" pitchFamily="34" charset="0"/>
              </a:rPr>
              <a:t>Sharing</a:t>
            </a:r>
          </a:p>
          <a:p>
            <a:pPr marL="800100" lvl="1" indent="-342900" fontAlgn="base">
              <a:buFont typeface="Arial" panose="020B0604020202020204" pitchFamily="34" charset="0"/>
              <a:buChar char="•"/>
            </a:pPr>
            <a:r>
              <a:rPr lang="en-US" sz="2000" dirty="0" smtClean="0">
                <a:latin typeface="Candara" panose="020E0502030303020204" pitchFamily="34" charset="0"/>
              </a:rPr>
              <a:t>Focus </a:t>
            </a:r>
            <a:r>
              <a:rPr lang="en-US" sz="2000" dirty="0">
                <a:latin typeface="Candara" panose="020E0502030303020204" pitchFamily="34" charset="0"/>
              </a:rPr>
              <a:t>on breaking down silos between departments and sharing knowledge and best practice.</a:t>
            </a:r>
            <a:endParaRPr lang="en-US" sz="2000" b="0" i="0" dirty="0">
              <a:effectLst/>
              <a:latin typeface="Candara" panose="020E0502030303020204" pitchFamily="34" charset="0"/>
            </a:endParaRPr>
          </a:p>
        </p:txBody>
      </p:sp>
      <p:pic>
        <p:nvPicPr>
          <p:cNvPr id="7" name="Picture 2" descr="Is the S (Sharing) in CALMS Redundant? | DevOpsGroup"/>
          <p:cNvPicPr>
            <a:picLocks noChangeAspect="1" noChangeArrowheads="1"/>
          </p:cNvPicPr>
          <p:nvPr/>
        </p:nvPicPr>
        <p:blipFill rotWithShape="1">
          <a:blip r:embed="rId2">
            <a:extLst>
              <a:ext uri="{28A0092B-C50C-407E-A947-70E740481C1C}">
                <a14:useLocalDpi xmlns:a14="http://schemas.microsoft.com/office/drawing/2010/main" val="0"/>
              </a:ext>
            </a:extLst>
          </a:blip>
          <a:srcRect l="42925" t="11649" r="22600" b="11597"/>
          <a:stretch/>
        </p:blipFill>
        <p:spPr bwMode="auto">
          <a:xfrm>
            <a:off x="8272090" y="1764695"/>
            <a:ext cx="3861997" cy="417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3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Stages and Tools</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51</a:t>
            </a:fld>
            <a:endParaRPr lang="en-US"/>
          </a:p>
        </p:txBody>
      </p:sp>
    </p:spTree>
    <p:extLst>
      <p:ext uri="{BB962C8B-B14F-4D97-AF65-F5344CB8AC3E}">
        <p14:creationId xmlns:p14="http://schemas.microsoft.com/office/powerpoint/2010/main" val="10181835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DevOps Stages</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52</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53</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Source Code Management</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54</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smtClean="0"/>
              <a:t>The management of changes to documents, computer programs, large websites and other collection of information</a:t>
            </a:r>
            <a:endParaRPr lang="en-US" dirty="0"/>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smtClean="0"/>
              <a:t>Source Code Management</a:t>
            </a:r>
            <a:endParaRPr lang="en-US" sz="3600" dirty="0"/>
          </a:p>
        </p:txBody>
      </p:sp>
      <p:sp>
        <p:nvSpPr>
          <p:cNvPr id="2" name="Slide Number Placeholder 1"/>
          <p:cNvSpPr>
            <a:spLocks noGrp="1"/>
          </p:cNvSpPr>
          <p:nvPr>
            <p:ph type="sldNum" sz="quarter" idx="12"/>
          </p:nvPr>
        </p:nvSpPr>
        <p:spPr/>
        <p:txBody>
          <a:bodyPr/>
          <a:lstStyle/>
          <a:p>
            <a:fld id="{B543A0FD-1CA6-4228-86A2-78061B4844C8}" type="slidenum">
              <a:rPr lang="en-US" smtClean="0"/>
              <a:t>55</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smtClean="0"/>
              <a:t>Git</a:t>
            </a:r>
            <a:r>
              <a:rPr lang="en-US" sz="2000" dirty="0" smtClean="0"/>
              <a:t> is a Distributed Version Control tool that supports distributed non-linear workflows by providing data assurance for developing quality software</a:t>
            </a:r>
            <a:endParaRPr lang="en-US" sz="2000" dirty="0"/>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Integration</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Delivery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59136"/>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Deployment</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9" y="6068291"/>
            <a:ext cx="1486506" cy="258642"/>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2" y="1769953"/>
            <a:ext cx="5794219"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Configuration Management is the practice of handling changes systematically so that a system maintains its integrity over time</a:t>
            </a:r>
            <a:endParaRPr lang="en-US" sz="2000" dirty="0">
              <a:solidFill>
                <a:schemeClr val="tx1"/>
              </a:solidFill>
              <a:latin typeface="Candara" panose="020E0502030303020204" pitchFamily="34" charset="0"/>
            </a:endParaRPr>
          </a:p>
        </p:txBody>
      </p:sp>
      <p:sp>
        <p:nvSpPr>
          <p:cNvPr id="13" name="Pentagon 12"/>
          <p:cNvSpPr/>
          <p:nvPr/>
        </p:nvSpPr>
        <p:spPr>
          <a:xfrm flipH="1">
            <a:off x="506991" y="3374780"/>
            <a:ext cx="5794219"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Configuration Management (CM) ensures that the current design and build state of the system is known, good and trusted</a:t>
            </a:r>
            <a:endParaRPr lang="en-US" sz="2000" dirty="0">
              <a:solidFill>
                <a:schemeClr val="tx1"/>
              </a:solidFill>
              <a:latin typeface="Candara" panose="020E0502030303020204" pitchFamily="34" charset="0"/>
            </a:endParaRPr>
          </a:p>
        </p:txBody>
      </p:sp>
      <p:sp>
        <p:nvSpPr>
          <p:cNvPr id="14" name="Pentagon 13"/>
          <p:cNvSpPr/>
          <p:nvPr/>
        </p:nvSpPr>
        <p:spPr>
          <a:xfrm flipH="1">
            <a:off x="506990" y="4979607"/>
            <a:ext cx="5794219"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solidFill>
                  <a:schemeClr val="tx1"/>
                </a:solidFill>
                <a:latin typeface="Candara" panose="020E0502030303020204" pitchFamily="34" charset="0"/>
              </a:rPr>
              <a:t>It does not rely on the tacit knowledge of the development team </a:t>
            </a:r>
            <a:endParaRPr lang="en-US" sz="2000" dirty="0">
              <a:solidFill>
                <a:schemeClr val="tx1"/>
              </a:solidFill>
              <a:latin typeface="Candara" panose="020E0502030303020204" pitchFamily="34" charset="0"/>
            </a:endParaRP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smtClean="0">
                <a:latin typeface="Candara" panose="020E0502030303020204" pitchFamily="34" charset="0"/>
              </a:rPr>
              <a:t>Code for Infrastructure</a:t>
            </a:r>
            <a:endParaRPr lang="en-US" dirty="0">
              <a:latin typeface="Candara" panose="020E0502030303020204" pitchFamily="34" charset="0"/>
            </a:endParaRP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Candara" panose="020E0502030303020204" pitchFamily="34" charset="0"/>
              </a:rPr>
              <a:t>Provisioning of Dev, Test, and Prod environment </a:t>
            </a:r>
            <a:endParaRPr lang="en-US" dirty="0">
              <a:solidFill>
                <a:schemeClr val="tx1"/>
              </a:solidFill>
              <a:latin typeface="Candara" panose="020E0502030303020204" pitchFamily="34" charset="0"/>
            </a:endParaRP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latin typeface="Candara" panose="020E0502030303020204" pitchFamily="34" charset="0"/>
              </a:rPr>
              <a:t>{     }</a:t>
            </a:r>
            <a:endParaRPr lang="en-US" b="1" dirty="0">
              <a:solidFill>
                <a:schemeClr val="tx1"/>
              </a:solidFill>
              <a:latin typeface="Candara" panose="020E0502030303020204" pitchFamily="34" charset="0"/>
            </a:endParaRP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dirty="0" smtClean="0">
                <a:latin typeface="Candara" panose="020E0502030303020204" pitchFamily="34" charset="0"/>
              </a:rPr>
              <a:t>DEV</a:t>
            </a:r>
            <a:endParaRPr lang="en-US" dirty="0">
              <a:latin typeface="Candara" panose="020E0502030303020204" pitchFamily="34" charset="0"/>
            </a:endParaRP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dirty="0" smtClean="0">
                <a:latin typeface="Candara" panose="020E0502030303020204" pitchFamily="34" charset="0"/>
              </a:rPr>
              <a:t>TEST</a:t>
            </a:r>
            <a:endParaRPr lang="en-US" dirty="0">
              <a:latin typeface="Candara" panose="020E0502030303020204" pitchFamily="34" charset="0"/>
            </a:endParaRP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dirty="0" smtClean="0">
                <a:latin typeface="Candara" panose="020E0502030303020204" pitchFamily="34" charset="0"/>
              </a:rPr>
              <a:t>PROD</a:t>
            </a:r>
            <a:endParaRPr lang="en-US" dirty="0">
              <a:latin typeface="Candara" panose="020E0502030303020204" pitchFamily="34" charset="0"/>
            </a:endParaRP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Waterfall Model</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Management</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Containerization</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61</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Continuous Monitoring</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62</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a:t>
            </a:r>
            <a:r>
              <a:rPr lang="en-US" sz="2000" dirty="0" smtClean="0">
                <a:solidFill>
                  <a:schemeClr val="bg1"/>
                </a:solidFill>
                <a:latin typeface="Candara" panose="020E0502030303020204" pitchFamily="34" charset="0"/>
              </a:rPr>
              <a:t>Monitoring is all about the ability of an organization to detect, report, respond, contain, and mitigate the attacks that occur, in its infrastructure</a:t>
            </a:r>
            <a:endParaRPr lang="en-US" sz="2000" dirty="0">
              <a:solidFill>
                <a:schemeClr val="bg1"/>
              </a:solidFill>
              <a:latin typeface="Candara" panose="020E0502030303020204" pitchFamily="34" charset="0"/>
            </a:endParaRPr>
          </a:p>
        </p:txBody>
      </p:sp>
    </p:spTree>
    <p:extLst>
      <p:ext uri="{BB962C8B-B14F-4D97-AF65-F5344CB8AC3E}">
        <p14:creationId xmlns:p14="http://schemas.microsoft.com/office/powerpoint/2010/main" val="234828896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63</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Case Study</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64</a:t>
            </a:fld>
            <a:endParaRPr lang="en-US"/>
          </a:p>
        </p:txBody>
      </p:sp>
    </p:spTree>
    <p:extLst>
      <p:ext uri="{BB962C8B-B14F-4D97-AF65-F5344CB8AC3E}">
        <p14:creationId xmlns:p14="http://schemas.microsoft.com/office/powerpoint/2010/main" val="27955635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a:t>
            </a:r>
            <a:r>
              <a:rPr lang="en-US" dirty="0" smtClean="0"/>
              <a:t>Use Case</a:t>
            </a:r>
            <a:endParaRPr lang="en-US" dirty="0"/>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65</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smtClean="0"/>
              <a:t>Limitations of Waterfall Model</a:t>
            </a:r>
            <a:endParaRPr lang="en-US" dirty="0"/>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7821247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smtClean="0"/>
              <a:t>What is Agile Methodology?</a:t>
            </a:r>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Each project is broken up into several iterations/sprints</a:t>
            </a:r>
            <a:endParaRPr lang="en-US" sz="2000" dirty="0">
              <a:latin typeface="Candara" panose="020E0502030303020204" pitchFamily="34" charset="0"/>
            </a:endParaRP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All iterations should be of the same time duration (between 2 to 8 weeks)</a:t>
            </a:r>
            <a:endParaRPr lang="en-US" sz="2000" dirty="0">
              <a:latin typeface="Candara" panose="020E0502030303020204" pitchFamily="34" charset="0"/>
            </a:endParaRP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smtClean="0">
                <a:latin typeface="Candara" panose="020E0502030303020204" pitchFamily="34" charset="0"/>
              </a:rPr>
              <a:t>At the end of each iteration, a working product should be delivered</a:t>
            </a:r>
            <a:endParaRPr lang="en-US" sz="2000" dirty="0">
              <a:latin typeface="Candara" panose="020E0502030303020204" pitchFamily="34" charset="0"/>
            </a:endParaRP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smtClean="0"/>
              <a:t>Waterfall vs Agile</a:t>
            </a:r>
            <a:endParaRPr lang="en-US" dirty="0"/>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334</TotalTime>
  <Words>3520</Words>
  <Application>Microsoft Office PowerPoint</Application>
  <PresentationFormat>Widescreen</PresentationFormat>
  <Paragraphs>314</Paragraphs>
  <Slides>65</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65</vt:i4>
      </vt:variant>
    </vt:vector>
  </HeadingPairs>
  <TitlesOfParts>
    <vt:vector size="70" baseType="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Limitations of Agile</vt:lpstr>
      <vt:lpstr>Solution is DevOps</vt:lpstr>
      <vt:lpstr>Why DevOps?</vt:lpstr>
      <vt:lpstr>DevOps</vt:lpstr>
      <vt:lpstr>DevOps Benifits</vt:lpstr>
      <vt:lpstr>What is DevOps?</vt:lpstr>
      <vt:lpstr>What is DevOps?</vt:lpstr>
      <vt:lpstr>What is DevOps?</vt:lpstr>
      <vt:lpstr>Core Fundamentals of DevOps</vt:lpstr>
      <vt:lpstr>Core Fundamentals of DevOps</vt:lpstr>
      <vt:lpstr>Agile, Cont. Delivery, and the Three Way</vt:lpstr>
      <vt:lpstr>The Manufacturing Value Stream</vt:lpstr>
      <vt:lpstr>The Technology Value Stream</vt:lpstr>
      <vt:lpstr>Focus on Deployment Lead Time</vt:lpstr>
      <vt:lpstr>A Technology Value Stream</vt:lpstr>
      <vt:lpstr>Observing (%C/A) As a Measure of Rework</vt:lpstr>
      <vt:lpstr>DevOps: The Three Way</vt:lpstr>
      <vt:lpstr>DevOps: The Three Way</vt:lpstr>
      <vt:lpstr>The First Way: System Thinking</vt:lpstr>
      <vt:lpstr>The First Way: System Thinking</vt:lpstr>
      <vt:lpstr>Make our Work Visible</vt:lpstr>
      <vt:lpstr>Limit Work In Progress (WIP)</vt:lpstr>
      <vt:lpstr>Reduce Batch Sizes</vt:lpstr>
      <vt:lpstr>Reduce the Number of Handoffs</vt:lpstr>
      <vt:lpstr>Continually Identify and Elevate our Constraints</vt:lpstr>
      <vt:lpstr>Eliminate Hardship and Waste in the Value Stream</vt:lpstr>
      <vt:lpstr>The Second Way: The Feedback Principle</vt:lpstr>
      <vt:lpstr>The Second Way: The Principles of Feedback</vt:lpstr>
      <vt:lpstr>Working Safely Within Complex Systems</vt:lpstr>
      <vt:lpstr>See Problems as They Occur</vt:lpstr>
      <vt:lpstr>Swarm and Solve Problems to Build New Knowledge</vt:lpstr>
      <vt:lpstr>Keep Pushing Quality Closer to the Source</vt:lpstr>
      <vt:lpstr>Enable Optimizing for Downstream Work Centers</vt:lpstr>
      <vt:lpstr>The Third Way: Continuous Learning and Experimentation</vt:lpstr>
      <vt:lpstr>The Third Way: Continuous Learning and Experimentation</vt:lpstr>
      <vt:lpstr>Enabling Organizational Learning and a Safety Culture</vt:lpstr>
      <vt:lpstr>Institutionalize the Improvement of Daily Work</vt:lpstr>
      <vt:lpstr>Transform Local Discoveries into Global Improvements</vt:lpstr>
      <vt:lpstr>Inject Resilience Patterns into Daily work</vt:lpstr>
      <vt:lpstr>Leaders Reinforce a Learning Culture</vt:lpstr>
      <vt:lpstr>DevOps CALMS Framework</vt:lpstr>
      <vt:lpstr>DevOps Stages and Tools</vt:lpstr>
      <vt:lpstr>DevOps Stages</vt:lpstr>
      <vt:lpstr>DevOps Tools</vt:lpstr>
      <vt:lpstr>Source Code Management</vt:lpstr>
      <vt:lpstr>Source Code Management</vt:lpstr>
      <vt:lpstr>Continuous Integration</vt:lpstr>
      <vt:lpstr>Continuous Delivery</vt:lpstr>
      <vt:lpstr>Continuous Deployment</vt:lpstr>
      <vt:lpstr>Configuration Management</vt:lpstr>
      <vt:lpstr>Configuration Management</vt:lpstr>
      <vt:lpstr>Containerization</vt:lpstr>
      <vt:lpstr>Continuous Monitoring</vt:lpstr>
      <vt:lpstr>Continuous Monitoring</vt:lpstr>
      <vt:lpstr>DevOps Case Study</vt:lpstr>
      <vt:lpstr>DevOps Use Case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56</cp:revision>
  <cp:lastPrinted>2021-10-18T07:27:50Z</cp:lastPrinted>
  <dcterms:created xsi:type="dcterms:W3CDTF">2021-10-12T10:09:12Z</dcterms:created>
  <dcterms:modified xsi:type="dcterms:W3CDTF">2022-03-20T03:51:48Z</dcterms:modified>
</cp:coreProperties>
</file>